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69" r:id="rId6"/>
    <p:sldId id="258" r:id="rId7"/>
    <p:sldId id="259" r:id="rId8"/>
    <p:sldId id="260" r:id="rId9"/>
    <p:sldId id="270" r:id="rId10"/>
    <p:sldId id="271" r:id="rId11"/>
    <p:sldId id="272" r:id="rId12"/>
    <p:sldId id="273" r:id="rId13"/>
    <p:sldId id="283" r:id="rId14"/>
    <p:sldId id="276" r:id="rId15"/>
    <p:sldId id="277" r:id="rId16"/>
    <p:sldId id="278" r:id="rId17"/>
    <p:sldId id="279" r:id="rId18"/>
    <p:sldId id="274" r:id="rId19"/>
    <p:sldId id="284" r:id="rId20"/>
    <p:sldId id="285" r:id="rId21"/>
    <p:sldId id="286" r:id="rId22"/>
    <p:sldId id="275" r:id="rId23"/>
    <p:sldId id="280" r:id="rId24"/>
    <p:sldId id="281" r:id="rId25"/>
    <p:sldId id="282" r:id="rId26"/>
  </p:sldIdLst>
  <p:sldSz cx="18288000" cy="10287000"/>
  <p:notesSz cx="6858000" cy="9144000"/>
  <p:embeddedFontLst>
    <p:embeddedFont>
      <p:font typeface="Arial Bold" panose="020B0704020202020204" pitchFamily="34" charset="0"/>
      <p:regular r:id="rId27"/>
      <p:bold r:id="rId28"/>
    </p:embeddedFont>
    <p:embeddedFont>
      <p:font typeface="Lato Bold" panose="020F0502020204030203" pitchFamily="34" charset="0"/>
      <p:regular r:id="rId29"/>
      <p:bold r:id="rId30"/>
    </p:embeddedFont>
    <p:embeddedFont>
      <p:font typeface="Telegraf Bold" panose="020B0604020202020204"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06D9EE-E010-C85B-0E14-958E015819DB}" v="2" dt="2025-01-07T17:10:00.5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22" autoAdjust="0"/>
  </p:normalViewPr>
  <p:slideViewPr>
    <p:cSldViewPr>
      <p:cViewPr varScale="1">
        <p:scale>
          <a:sx n="70" d="100"/>
          <a:sy n="70" d="100"/>
        </p:scale>
        <p:origin x="81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 Martin" userId="S::gcm@bournside.gloucs.sch.uk::59f532b4-4832-4a65-b8db-50611bc0064b" providerId="AD" clId="Web-{C706D9EE-E010-C85B-0E14-958E015819DB}"/>
    <pc:docChg chg="modSld">
      <pc:chgData name="G Martin" userId="S::gcm@bournside.gloucs.sch.uk::59f532b4-4832-4a65-b8db-50611bc0064b" providerId="AD" clId="Web-{C706D9EE-E010-C85B-0E14-958E015819DB}" dt="2025-01-07T17:10:00.595" v="1" actId="20577"/>
      <pc:docMkLst>
        <pc:docMk/>
      </pc:docMkLst>
      <pc:sldChg chg="modSp">
        <pc:chgData name="G Martin" userId="S::gcm@bournside.gloucs.sch.uk::59f532b4-4832-4a65-b8db-50611bc0064b" providerId="AD" clId="Web-{C706D9EE-E010-C85B-0E14-958E015819DB}" dt="2025-01-07T17:10:00.595" v="1" actId="20577"/>
        <pc:sldMkLst>
          <pc:docMk/>
          <pc:sldMk cId="2002889933" sldId="286"/>
        </pc:sldMkLst>
        <pc:spChg chg="mod">
          <ac:chgData name="G Martin" userId="S::gcm@bournside.gloucs.sch.uk::59f532b4-4832-4a65-b8db-50611bc0064b" providerId="AD" clId="Web-{C706D9EE-E010-C85B-0E14-958E015819DB}" dt="2025-01-07T17:10:00.595" v="1" actId="20577"/>
          <ac:spMkLst>
            <pc:docMk/>
            <pc:sldMk cId="2002889933" sldId="286"/>
            <ac:spMk id="15" creationId="{43E037ED-CF3D-5CB5-39BF-103C47A3A765}"/>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1/7/2025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3.sv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3.sv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3.sv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www.loom.com/share/1d856c8220f444faa653fd7f719db5c8" TargetMode="External"/><Relationship Id="rId5" Type="http://schemas.openxmlformats.org/officeDocument/2006/relationships/hyperlink" Target="https://www.unifrog.org/code" TargetMode="External"/><Relationship Id="rId4" Type="http://schemas.openxmlformats.org/officeDocument/2006/relationships/image" Target="../media/image3.sv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3.sv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mailto:careers@bournside.gloucs.sch.uk" TargetMode="External"/><Relationship Id="rId5" Type="http://schemas.openxmlformats.org/officeDocument/2006/relationships/hyperlink" Target="mailto:kjh@bournside.gloucs.sch.uk" TargetMode="External"/><Relationship Id="rId4" Type="http://schemas.openxmlformats.org/officeDocument/2006/relationships/image" Target="../media/image3.sv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2.png"/><Relationship Id="rId7"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3.svg"/><Relationship Id="rId9"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31E43"/>
        </a:solidFill>
        <a:effectLst/>
      </p:bgPr>
    </p:bg>
    <p:spTree>
      <p:nvGrpSpPr>
        <p:cNvPr id="1" name=""/>
        <p:cNvGrpSpPr/>
        <p:nvPr/>
      </p:nvGrpSpPr>
      <p:grpSpPr>
        <a:xfrm>
          <a:off x="0" y="0"/>
          <a:ext cx="0" cy="0"/>
          <a:chOff x="0" y="0"/>
          <a:chExt cx="0" cy="0"/>
        </a:xfrm>
      </p:grpSpPr>
      <p:sp>
        <p:nvSpPr>
          <p:cNvPr id="2" name="TextBox 2"/>
          <p:cNvSpPr txBox="1"/>
          <p:nvPr/>
        </p:nvSpPr>
        <p:spPr>
          <a:xfrm>
            <a:off x="13115435" y="8126001"/>
            <a:ext cx="3852210" cy="1014730"/>
          </a:xfrm>
          <a:prstGeom prst="rect">
            <a:avLst/>
          </a:prstGeom>
        </p:spPr>
        <p:txBody>
          <a:bodyPr lIns="0" tIns="0" rIns="0" bIns="0" rtlCol="0" anchor="t">
            <a:spAutoFit/>
          </a:bodyPr>
          <a:lstStyle/>
          <a:p>
            <a:pPr algn="r">
              <a:lnSpc>
                <a:spcPts val="3919"/>
              </a:lnSpc>
            </a:pPr>
            <a:r>
              <a:rPr lang="en-US" sz="2799" spc="279" dirty="0">
                <a:solidFill>
                  <a:srgbClr val="FBFADA"/>
                </a:solidFill>
                <a:latin typeface="Telegraf Bold"/>
                <a:ea typeface="Telegraf Bold"/>
                <a:cs typeface="Telegraf Bold"/>
                <a:sym typeface="Telegraf Bold"/>
              </a:rPr>
              <a:t>SDG PROGRESS REPORT 2025</a:t>
            </a:r>
          </a:p>
        </p:txBody>
      </p:sp>
      <p:grpSp>
        <p:nvGrpSpPr>
          <p:cNvPr id="3" name="Group 3"/>
          <p:cNvGrpSpPr/>
          <p:nvPr/>
        </p:nvGrpSpPr>
        <p:grpSpPr>
          <a:xfrm>
            <a:off x="0" y="8086209"/>
            <a:ext cx="18288000" cy="2200791"/>
            <a:chOff x="0" y="0"/>
            <a:chExt cx="3383011" cy="407114"/>
          </a:xfrm>
        </p:grpSpPr>
        <p:sp>
          <p:nvSpPr>
            <p:cNvPr id="4" name="Freeform 4"/>
            <p:cNvSpPr/>
            <p:nvPr/>
          </p:nvSpPr>
          <p:spPr>
            <a:xfrm>
              <a:off x="0" y="0"/>
              <a:ext cx="3383011" cy="407114"/>
            </a:xfrm>
            <a:custGeom>
              <a:avLst/>
              <a:gdLst/>
              <a:ahLst/>
              <a:cxnLst/>
              <a:rect l="l" t="t" r="r" b="b"/>
              <a:pathLst>
                <a:path w="3383011" h="407114">
                  <a:moveTo>
                    <a:pt x="0" y="0"/>
                  </a:moveTo>
                  <a:lnTo>
                    <a:pt x="3383011" y="0"/>
                  </a:lnTo>
                  <a:lnTo>
                    <a:pt x="3383011" y="407114"/>
                  </a:lnTo>
                  <a:lnTo>
                    <a:pt x="0" y="407114"/>
                  </a:lnTo>
                  <a:close/>
                </a:path>
              </a:pathLst>
            </a:custGeom>
            <a:solidFill>
              <a:srgbClr val="031E43"/>
            </a:solidFill>
          </p:spPr>
          <p:txBody>
            <a:bodyPr/>
            <a:lstStyle/>
            <a:p>
              <a:endParaRPr lang="en-GB" dirty="0"/>
            </a:p>
          </p:txBody>
        </p:sp>
      </p:grpSp>
      <p:sp>
        <p:nvSpPr>
          <p:cNvPr id="5" name="Freeform 5"/>
          <p:cNvSpPr/>
          <p:nvPr/>
        </p:nvSpPr>
        <p:spPr>
          <a:xfrm>
            <a:off x="1028700" y="8680888"/>
            <a:ext cx="2967046" cy="904949"/>
          </a:xfrm>
          <a:custGeom>
            <a:avLst/>
            <a:gdLst/>
            <a:ahLst/>
            <a:cxnLst/>
            <a:rect l="l" t="t" r="r" b="b"/>
            <a:pathLst>
              <a:path w="2967046" h="904949">
                <a:moveTo>
                  <a:pt x="0" y="0"/>
                </a:moveTo>
                <a:lnTo>
                  <a:pt x="2967046" y="0"/>
                </a:lnTo>
                <a:lnTo>
                  <a:pt x="2967046" y="904949"/>
                </a:lnTo>
                <a:lnTo>
                  <a:pt x="0" y="904949"/>
                </a:lnTo>
                <a:lnTo>
                  <a:pt x="0" y="0"/>
                </a:lnTo>
                <a:close/>
              </a:path>
            </a:pathLst>
          </a:custGeom>
          <a:blipFill>
            <a:blip r:embed="rId2"/>
            <a:stretch>
              <a:fillRect/>
            </a:stretch>
          </a:blipFill>
        </p:spPr>
        <p:txBody>
          <a:bodyPr/>
          <a:lstStyle/>
          <a:p>
            <a:endParaRPr lang="en-GB" dirty="0"/>
          </a:p>
        </p:txBody>
      </p:sp>
      <p:grpSp>
        <p:nvGrpSpPr>
          <p:cNvPr id="6" name="Group 6"/>
          <p:cNvGrpSpPr/>
          <p:nvPr/>
        </p:nvGrpSpPr>
        <p:grpSpPr>
          <a:xfrm>
            <a:off x="11017556" y="8729146"/>
            <a:ext cx="6241744" cy="741988"/>
            <a:chOff x="0" y="0"/>
            <a:chExt cx="8322325" cy="989317"/>
          </a:xfrm>
        </p:grpSpPr>
        <p:sp>
          <p:nvSpPr>
            <p:cNvPr id="7" name="Freeform 7"/>
            <p:cNvSpPr/>
            <p:nvPr/>
          </p:nvSpPr>
          <p:spPr>
            <a:xfrm>
              <a:off x="0" y="0"/>
              <a:ext cx="571580" cy="394390"/>
            </a:xfrm>
            <a:custGeom>
              <a:avLst/>
              <a:gdLst/>
              <a:ahLst/>
              <a:cxnLst/>
              <a:rect l="l" t="t" r="r" b="b"/>
              <a:pathLst>
                <a:path w="571580" h="394390">
                  <a:moveTo>
                    <a:pt x="0" y="0"/>
                  </a:moveTo>
                  <a:lnTo>
                    <a:pt x="571580" y="0"/>
                  </a:lnTo>
                  <a:lnTo>
                    <a:pt x="571580" y="394390"/>
                  </a:lnTo>
                  <a:lnTo>
                    <a:pt x="0" y="3943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dirty="0"/>
            </a:p>
          </p:txBody>
        </p:sp>
        <p:sp>
          <p:nvSpPr>
            <p:cNvPr id="8" name="TextBox 8"/>
            <p:cNvSpPr txBox="1"/>
            <p:nvPr/>
          </p:nvSpPr>
          <p:spPr>
            <a:xfrm>
              <a:off x="565332" y="261744"/>
              <a:ext cx="7756993" cy="727573"/>
            </a:xfrm>
            <a:prstGeom prst="rect">
              <a:avLst/>
            </a:prstGeom>
          </p:spPr>
          <p:txBody>
            <a:bodyPr lIns="0" tIns="0" rIns="0" bIns="0" rtlCol="0" anchor="t">
              <a:spAutoFit/>
            </a:bodyPr>
            <a:lstStyle/>
            <a:p>
              <a:pPr algn="l">
                <a:lnSpc>
                  <a:spcPts val="4569"/>
                </a:lnSpc>
              </a:pPr>
              <a:r>
                <a:rPr lang="en-US" sz="3263" dirty="0">
                  <a:solidFill>
                    <a:srgbClr val="FFFFFF"/>
                  </a:solidFill>
                  <a:latin typeface="Lato Bold"/>
                  <a:ea typeface="Lato Bold"/>
                  <a:cs typeface="Lato Bold"/>
                  <a:sym typeface="Lato Bold"/>
                </a:rPr>
                <a:t>Inspiring lives through learning</a:t>
              </a:r>
            </a:p>
          </p:txBody>
        </p:sp>
      </p:grpSp>
      <p:sp>
        <p:nvSpPr>
          <p:cNvPr id="9" name="Freeform 9"/>
          <p:cNvSpPr/>
          <p:nvPr/>
        </p:nvSpPr>
        <p:spPr>
          <a:xfrm>
            <a:off x="9144000" y="0"/>
            <a:ext cx="9144000" cy="8086209"/>
          </a:xfrm>
          <a:custGeom>
            <a:avLst/>
            <a:gdLst/>
            <a:ahLst/>
            <a:cxnLst/>
            <a:rect l="l" t="t" r="r" b="b"/>
            <a:pathLst>
              <a:path w="9144000" h="8086209">
                <a:moveTo>
                  <a:pt x="0" y="0"/>
                </a:moveTo>
                <a:lnTo>
                  <a:pt x="9144000" y="0"/>
                </a:lnTo>
                <a:lnTo>
                  <a:pt x="9144000" y="8086209"/>
                </a:lnTo>
                <a:lnTo>
                  <a:pt x="0" y="8086209"/>
                </a:lnTo>
                <a:lnTo>
                  <a:pt x="0" y="0"/>
                </a:lnTo>
                <a:close/>
              </a:path>
            </a:pathLst>
          </a:custGeom>
          <a:blipFill>
            <a:blip r:embed="rId5"/>
            <a:stretch>
              <a:fillRect l="-19326" r="-37872" b="-18545"/>
            </a:stretch>
          </a:blipFill>
        </p:spPr>
        <p:txBody>
          <a:bodyPr/>
          <a:lstStyle/>
          <a:p>
            <a:endParaRPr lang="en-GB" dirty="0"/>
          </a:p>
        </p:txBody>
      </p:sp>
      <p:sp>
        <p:nvSpPr>
          <p:cNvPr id="10" name="AutoShape 10"/>
          <p:cNvSpPr/>
          <p:nvPr/>
        </p:nvSpPr>
        <p:spPr>
          <a:xfrm>
            <a:off x="0" y="8086209"/>
            <a:ext cx="18288000" cy="0"/>
          </a:xfrm>
          <a:prstGeom prst="line">
            <a:avLst/>
          </a:prstGeom>
          <a:ln w="95250" cap="flat">
            <a:solidFill>
              <a:srgbClr val="00A6CE"/>
            </a:solidFill>
            <a:prstDash val="solid"/>
            <a:headEnd type="none" w="sm" len="sm"/>
            <a:tailEnd type="none" w="sm" len="sm"/>
          </a:ln>
        </p:spPr>
        <p:txBody>
          <a:bodyPr/>
          <a:lstStyle/>
          <a:p>
            <a:endParaRPr lang="en-GB" dirty="0"/>
          </a:p>
        </p:txBody>
      </p:sp>
      <p:sp>
        <p:nvSpPr>
          <p:cNvPr id="11" name="TextBox 11"/>
          <p:cNvSpPr txBox="1"/>
          <p:nvPr/>
        </p:nvSpPr>
        <p:spPr>
          <a:xfrm>
            <a:off x="1028700" y="3480629"/>
            <a:ext cx="7384971" cy="2885405"/>
          </a:xfrm>
          <a:prstGeom prst="rect">
            <a:avLst/>
          </a:prstGeom>
        </p:spPr>
        <p:txBody>
          <a:bodyPr lIns="0" tIns="0" rIns="0" bIns="0" rtlCol="0" anchor="t">
            <a:spAutoFit/>
          </a:bodyPr>
          <a:lstStyle/>
          <a:p>
            <a:pPr algn="l">
              <a:lnSpc>
                <a:spcPts val="7500"/>
              </a:lnSpc>
            </a:pPr>
            <a:r>
              <a:rPr lang="en-US" sz="7500" dirty="0">
                <a:solidFill>
                  <a:srgbClr val="FFFFFF"/>
                </a:solidFill>
                <a:latin typeface="Arial Bold"/>
                <a:ea typeface="Arial Bold"/>
                <a:cs typeface="Arial Bold"/>
                <a:sym typeface="Arial Bold"/>
              </a:rPr>
              <a:t>Your child’s future at our school</a:t>
            </a:r>
          </a:p>
        </p:txBody>
      </p:sp>
      <p:sp>
        <p:nvSpPr>
          <p:cNvPr id="12" name="TextBox 12"/>
          <p:cNvSpPr txBox="1"/>
          <p:nvPr/>
        </p:nvSpPr>
        <p:spPr>
          <a:xfrm>
            <a:off x="1028700" y="933450"/>
            <a:ext cx="5059886" cy="962764"/>
          </a:xfrm>
          <a:prstGeom prst="rect">
            <a:avLst/>
          </a:prstGeom>
        </p:spPr>
        <p:txBody>
          <a:bodyPr lIns="0" tIns="0" rIns="0" bIns="0" rtlCol="0" anchor="t">
            <a:spAutoFit/>
          </a:bodyPr>
          <a:lstStyle/>
          <a:p>
            <a:pPr algn="l">
              <a:lnSpc>
                <a:spcPts val="3900"/>
              </a:lnSpc>
            </a:pPr>
            <a:r>
              <a:rPr lang="en-US" sz="3000" dirty="0">
                <a:solidFill>
                  <a:srgbClr val="FFFFFF"/>
                </a:solidFill>
                <a:latin typeface="Arial"/>
                <a:ea typeface="Arial"/>
                <a:cs typeface="Arial"/>
                <a:sym typeface="Arial"/>
              </a:rPr>
              <a:t>8</a:t>
            </a:r>
            <a:r>
              <a:rPr lang="en-US" sz="3000" baseline="30000" dirty="0">
                <a:solidFill>
                  <a:srgbClr val="FFFFFF"/>
                </a:solidFill>
                <a:latin typeface="Arial"/>
                <a:ea typeface="Arial"/>
                <a:cs typeface="Arial"/>
                <a:sym typeface="Arial"/>
              </a:rPr>
              <a:t>th</a:t>
            </a:r>
            <a:r>
              <a:rPr lang="en-US" sz="3000" dirty="0">
                <a:solidFill>
                  <a:srgbClr val="FFFFFF"/>
                </a:solidFill>
                <a:latin typeface="Arial"/>
                <a:ea typeface="Arial"/>
                <a:cs typeface="Arial"/>
                <a:sym typeface="Arial"/>
              </a:rPr>
              <a:t> January 2025</a:t>
            </a:r>
          </a:p>
          <a:p>
            <a:pPr algn="l">
              <a:lnSpc>
                <a:spcPts val="3900"/>
              </a:lnSpc>
            </a:pPr>
            <a:r>
              <a:rPr lang="en-US" sz="3000" dirty="0">
                <a:solidFill>
                  <a:srgbClr val="FFFFFF"/>
                </a:solidFill>
                <a:latin typeface="Arial"/>
                <a:ea typeface="Arial"/>
                <a:cs typeface="Arial"/>
                <a:sym typeface="Arial"/>
              </a:rPr>
              <a:t>Steve Jefferies, Headteacher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197E8-83F6-7282-4F57-F3D060837CB5}"/>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89E4B479-CCEA-4761-8772-3D92DADCB410}"/>
              </a:ext>
            </a:extLst>
          </p:cNvPr>
          <p:cNvSpPr txBox="1"/>
          <p:nvPr/>
        </p:nvSpPr>
        <p:spPr>
          <a:xfrm>
            <a:off x="13115435" y="8126001"/>
            <a:ext cx="3852210" cy="1014730"/>
          </a:xfrm>
          <a:prstGeom prst="rect">
            <a:avLst/>
          </a:prstGeom>
        </p:spPr>
        <p:txBody>
          <a:bodyPr lIns="0" tIns="0" rIns="0" bIns="0" rtlCol="0" anchor="t">
            <a:spAutoFit/>
          </a:bodyPr>
          <a:lstStyle/>
          <a:p>
            <a:pPr algn="r">
              <a:lnSpc>
                <a:spcPts val="3919"/>
              </a:lnSpc>
            </a:pPr>
            <a:r>
              <a:rPr lang="en-US" sz="2799" spc="279" dirty="0">
                <a:solidFill>
                  <a:srgbClr val="FBFADA"/>
                </a:solidFill>
                <a:latin typeface="Telegraf Bold"/>
                <a:ea typeface="Telegraf Bold"/>
                <a:cs typeface="Telegraf Bold"/>
                <a:sym typeface="Telegraf Bold"/>
              </a:rPr>
              <a:t>SDG PROGRESS REPORT 2025</a:t>
            </a:r>
          </a:p>
        </p:txBody>
      </p:sp>
      <p:grpSp>
        <p:nvGrpSpPr>
          <p:cNvPr id="5" name="Group 5">
            <a:extLst>
              <a:ext uri="{FF2B5EF4-FFF2-40B4-BE49-F238E27FC236}">
                <a16:creationId xmlns:a16="http://schemas.microsoft.com/office/drawing/2014/main" id="{0A57812A-9D88-F275-15E3-B45AAA11C7FE}"/>
              </a:ext>
            </a:extLst>
          </p:cNvPr>
          <p:cNvGrpSpPr/>
          <p:nvPr/>
        </p:nvGrpSpPr>
        <p:grpSpPr>
          <a:xfrm>
            <a:off x="0" y="8086209"/>
            <a:ext cx="18288000" cy="2200791"/>
            <a:chOff x="0" y="0"/>
            <a:chExt cx="3383011" cy="407114"/>
          </a:xfrm>
        </p:grpSpPr>
        <p:sp>
          <p:nvSpPr>
            <p:cNvPr id="6" name="Freeform 6">
              <a:extLst>
                <a:ext uri="{FF2B5EF4-FFF2-40B4-BE49-F238E27FC236}">
                  <a16:creationId xmlns:a16="http://schemas.microsoft.com/office/drawing/2014/main" id="{3A358FDE-125E-0CB3-3B70-85D750F52507}"/>
                </a:ext>
              </a:extLst>
            </p:cNvPr>
            <p:cNvSpPr/>
            <p:nvPr/>
          </p:nvSpPr>
          <p:spPr>
            <a:xfrm>
              <a:off x="0" y="0"/>
              <a:ext cx="3383011" cy="407114"/>
            </a:xfrm>
            <a:custGeom>
              <a:avLst/>
              <a:gdLst/>
              <a:ahLst/>
              <a:cxnLst/>
              <a:rect l="l" t="t" r="r" b="b"/>
              <a:pathLst>
                <a:path w="3383011" h="407114">
                  <a:moveTo>
                    <a:pt x="0" y="0"/>
                  </a:moveTo>
                  <a:lnTo>
                    <a:pt x="3383011" y="0"/>
                  </a:lnTo>
                  <a:lnTo>
                    <a:pt x="3383011" y="407114"/>
                  </a:lnTo>
                  <a:lnTo>
                    <a:pt x="0" y="407114"/>
                  </a:lnTo>
                  <a:close/>
                </a:path>
              </a:pathLst>
            </a:custGeom>
            <a:solidFill>
              <a:srgbClr val="031E43"/>
            </a:solidFill>
          </p:spPr>
          <p:txBody>
            <a:bodyPr/>
            <a:lstStyle/>
            <a:p>
              <a:endParaRPr lang="en-GB" dirty="0"/>
            </a:p>
          </p:txBody>
        </p:sp>
      </p:grpSp>
      <p:sp>
        <p:nvSpPr>
          <p:cNvPr id="7" name="Freeform 7">
            <a:extLst>
              <a:ext uri="{FF2B5EF4-FFF2-40B4-BE49-F238E27FC236}">
                <a16:creationId xmlns:a16="http://schemas.microsoft.com/office/drawing/2014/main" id="{1CCAADBE-5D25-20DA-AAA7-F92D4F753445}"/>
              </a:ext>
            </a:extLst>
          </p:cNvPr>
          <p:cNvSpPr/>
          <p:nvPr/>
        </p:nvSpPr>
        <p:spPr>
          <a:xfrm>
            <a:off x="1028700" y="8680888"/>
            <a:ext cx="2967046" cy="904949"/>
          </a:xfrm>
          <a:custGeom>
            <a:avLst/>
            <a:gdLst/>
            <a:ahLst/>
            <a:cxnLst/>
            <a:rect l="l" t="t" r="r" b="b"/>
            <a:pathLst>
              <a:path w="2967046" h="904949">
                <a:moveTo>
                  <a:pt x="0" y="0"/>
                </a:moveTo>
                <a:lnTo>
                  <a:pt x="2967046" y="0"/>
                </a:lnTo>
                <a:lnTo>
                  <a:pt x="2967046" y="904949"/>
                </a:lnTo>
                <a:lnTo>
                  <a:pt x="0" y="904949"/>
                </a:lnTo>
                <a:lnTo>
                  <a:pt x="0" y="0"/>
                </a:lnTo>
                <a:close/>
              </a:path>
            </a:pathLst>
          </a:custGeom>
          <a:blipFill>
            <a:blip r:embed="rId2"/>
            <a:stretch>
              <a:fillRect/>
            </a:stretch>
          </a:blipFill>
        </p:spPr>
        <p:txBody>
          <a:bodyPr/>
          <a:lstStyle/>
          <a:p>
            <a:endParaRPr lang="en-GB" dirty="0"/>
          </a:p>
        </p:txBody>
      </p:sp>
      <p:sp>
        <p:nvSpPr>
          <p:cNvPr id="8" name="AutoShape 8">
            <a:extLst>
              <a:ext uri="{FF2B5EF4-FFF2-40B4-BE49-F238E27FC236}">
                <a16:creationId xmlns:a16="http://schemas.microsoft.com/office/drawing/2014/main" id="{7A2555CC-3A6D-781D-0F3F-D9277ADE2388}"/>
              </a:ext>
            </a:extLst>
          </p:cNvPr>
          <p:cNvSpPr/>
          <p:nvPr/>
        </p:nvSpPr>
        <p:spPr>
          <a:xfrm flipV="1">
            <a:off x="0" y="8086209"/>
            <a:ext cx="18288000" cy="0"/>
          </a:xfrm>
          <a:prstGeom prst="line">
            <a:avLst/>
          </a:prstGeom>
          <a:ln w="95250" cap="flat">
            <a:solidFill>
              <a:srgbClr val="00A6CE"/>
            </a:solidFill>
            <a:prstDash val="solid"/>
            <a:headEnd type="none" w="sm" len="sm"/>
            <a:tailEnd type="none" w="sm" len="sm"/>
          </a:ln>
        </p:spPr>
        <p:txBody>
          <a:bodyPr/>
          <a:lstStyle/>
          <a:p>
            <a:endParaRPr lang="en-GB" dirty="0"/>
          </a:p>
        </p:txBody>
      </p:sp>
      <p:grpSp>
        <p:nvGrpSpPr>
          <p:cNvPr id="9" name="Group 9">
            <a:extLst>
              <a:ext uri="{FF2B5EF4-FFF2-40B4-BE49-F238E27FC236}">
                <a16:creationId xmlns:a16="http://schemas.microsoft.com/office/drawing/2014/main" id="{B717653F-A66C-A2E1-1542-6CC462B3D25E}"/>
              </a:ext>
            </a:extLst>
          </p:cNvPr>
          <p:cNvGrpSpPr/>
          <p:nvPr/>
        </p:nvGrpSpPr>
        <p:grpSpPr>
          <a:xfrm>
            <a:off x="11017556" y="8729146"/>
            <a:ext cx="6241744" cy="741988"/>
            <a:chOff x="0" y="0"/>
            <a:chExt cx="8322325" cy="989317"/>
          </a:xfrm>
        </p:grpSpPr>
        <p:sp>
          <p:nvSpPr>
            <p:cNvPr id="10" name="Freeform 10">
              <a:extLst>
                <a:ext uri="{FF2B5EF4-FFF2-40B4-BE49-F238E27FC236}">
                  <a16:creationId xmlns:a16="http://schemas.microsoft.com/office/drawing/2014/main" id="{D2BC7B58-6F55-31C1-E3D6-FC8F5F391000}"/>
                </a:ext>
              </a:extLst>
            </p:cNvPr>
            <p:cNvSpPr/>
            <p:nvPr/>
          </p:nvSpPr>
          <p:spPr>
            <a:xfrm>
              <a:off x="0" y="0"/>
              <a:ext cx="571580" cy="394390"/>
            </a:xfrm>
            <a:custGeom>
              <a:avLst/>
              <a:gdLst/>
              <a:ahLst/>
              <a:cxnLst/>
              <a:rect l="l" t="t" r="r" b="b"/>
              <a:pathLst>
                <a:path w="571580" h="394390">
                  <a:moveTo>
                    <a:pt x="0" y="0"/>
                  </a:moveTo>
                  <a:lnTo>
                    <a:pt x="571580" y="0"/>
                  </a:lnTo>
                  <a:lnTo>
                    <a:pt x="571580" y="394390"/>
                  </a:lnTo>
                  <a:lnTo>
                    <a:pt x="0" y="3943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dirty="0"/>
            </a:p>
          </p:txBody>
        </p:sp>
        <p:sp>
          <p:nvSpPr>
            <p:cNvPr id="11" name="TextBox 11">
              <a:extLst>
                <a:ext uri="{FF2B5EF4-FFF2-40B4-BE49-F238E27FC236}">
                  <a16:creationId xmlns:a16="http://schemas.microsoft.com/office/drawing/2014/main" id="{B5B7E357-3722-7CC4-B5EA-A248EF41A16B}"/>
                </a:ext>
              </a:extLst>
            </p:cNvPr>
            <p:cNvSpPr txBox="1"/>
            <p:nvPr/>
          </p:nvSpPr>
          <p:spPr>
            <a:xfrm>
              <a:off x="565332" y="261744"/>
              <a:ext cx="7756993" cy="727573"/>
            </a:xfrm>
            <a:prstGeom prst="rect">
              <a:avLst/>
            </a:prstGeom>
          </p:spPr>
          <p:txBody>
            <a:bodyPr lIns="0" tIns="0" rIns="0" bIns="0" rtlCol="0" anchor="t">
              <a:spAutoFit/>
            </a:bodyPr>
            <a:lstStyle/>
            <a:p>
              <a:pPr algn="l">
                <a:lnSpc>
                  <a:spcPts val="4569"/>
                </a:lnSpc>
              </a:pPr>
              <a:r>
                <a:rPr lang="en-US" sz="3263" dirty="0">
                  <a:solidFill>
                    <a:srgbClr val="FFFFFF"/>
                  </a:solidFill>
                  <a:latin typeface="Lato Bold"/>
                  <a:ea typeface="Lato Bold"/>
                  <a:cs typeface="Lato Bold"/>
                  <a:sym typeface="Lato Bold"/>
                </a:rPr>
                <a:t>Inspiring lives through learning</a:t>
              </a:r>
            </a:p>
          </p:txBody>
        </p:sp>
      </p:grpSp>
      <p:sp>
        <p:nvSpPr>
          <p:cNvPr id="14" name="Title 1">
            <a:extLst>
              <a:ext uri="{FF2B5EF4-FFF2-40B4-BE49-F238E27FC236}">
                <a16:creationId xmlns:a16="http://schemas.microsoft.com/office/drawing/2014/main" id="{B8AC3AAE-A173-FA65-C87B-F902EB4EF49E}"/>
              </a:ext>
            </a:extLst>
          </p:cNvPr>
          <p:cNvSpPr txBox="1">
            <a:spLocks/>
          </p:cNvSpPr>
          <p:nvPr/>
        </p:nvSpPr>
        <p:spPr>
          <a:xfrm>
            <a:off x="716298" y="544853"/>
            <a:ext cx="10515600" cy="7100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000" b="1" dirty="0">
                <a:solidFill>
                  <a:srgbClr val="002060"/>
                </a:solidFill>
                <a:latin typeface="Arial" panose="020B0604020202020204" pitchFamily="34" charset="0"/>
                <a:cs typeface="Arial" panose="020B0604020202020204" pitchFamily="34" charset="0"/>
              </a:rPr>
              <a:t>How can you help them make these decisions?</a:t>
            </a:r>
          </a:p>
        </p:txBody>
      </p:sp>
      <p:sp>
        <p:nvSpPr>
          <p:cNvPr id="15" name="Content Placeholder 2">
            <a:extLst>
              <a:ext uri="{FF2B5EF4-FFF2-40B4-BE49-F238E27FC236}">
                <a16:creationId xmlns:a16="http://schemas.microsoft.com/office/drawing/2014/main" id="{A5579BAE-7EDB-972F-97ED-BED23F3DE827}"/>
              </a:ext>
            </a:extLst>
          </p:cNvPr>
          <p:cNvSpPr txBox="1">
            <a:spLocks/>
          </p:cNvSpPr>
          <p:nvPr/>
        </p:nvSpPr>
        <p:spPr>
          <a:xfrm>
            <a:off x="722283" y="1620215"/>
            <a:ext cx="16990669" cy="605959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solidFill>
                  <a:srgbClr val="031E43"/>
                </a:solidFill>
                <a:latin typeface="Arial" panose="020B0604020202020204" pitchFamily="34" charset="0"/>
                <a:cs typeface="Arial" panose="020B0604020202020204" pitchFamily="34" charset="0"/>
              </a:rPr>
              <a:t>Four main ways:</a:t>
            </a:r>
          </a:p>
          <a:p>
            <a:pPr marL="342900" indent="-342900" algn="l">
              <a:buFont typeface="Arial" panose="020B0604020202020204" pitchFamily="34" charset="0"/>
              <a:buChar char="•"/>
            </a:pPr>
            <a:r>
              <a:rPr lang="en-GB" sz="2800" dirty="0">
                <a:solidFill>
                  <a:srgbClr val="031E43"/>
                </a:solidFill>
                <a:latin typeface="Arial" panose="020B0604020202020204" pitchFamily="34" charset="0"/>
                <a:cs typeface="Arial" panose="020B0604020202020204" pitchFamily="34" charset="0"/>
              </a:rPr>
              <a:t>Look at the Options site and make a short list of options that they want to consider</a:t>
            </a:r>
          </a:p>
          <a:p>
            <a:pPr marL="342900" indent="-342900" algn="l">
              <a:buFont typeface="Arial" panose="020B0604020202020204" pitchFamily="34" charset="0"/>
              <a:buChar char="•"/>
            </a:pPr>
            <a:r>
              <a:rPr lang="en-GB" sz="2800" dirty="0">
                <a:solidFill>
                  <a:srgbClr val="031E43"/>
                </a:solidFill>
                <a:latin typeface="Arial" panose="020B0604020202020204" pitchFamily="34" charset="0"/>
                <a:cs typeface="Arial" panose="020B0604020202020204" pitchFamily="34" charset="0"/>
              </a:rPr>
              <a:t>Look at the Careers information and consider which options they need to consider</a:t>
            </a:r>
          </a:p>
          <a:p>
            <a:pPr marL="342900" indent="-342900" algn="l">
              <a:buFont typeface="Arial" panose="020B0604020202020204" pitchFamily="34" charset="0"/>
              <a:buChar char="•"/>
            </a:pPr>
            <a:r>
              <a:rPr lang="en-GB" sz="2800" dirty="0">
                <a:solidFill>
                  <a:srgbClr val="031E43"/>
                </a:solidFill>
                <a:latin typeface="Arial" panose="020B0604020202020204" pitchFamily="34" charset="0"/>
                <a:cs typeface="Arial" panose="020B0604020202020204" pitchFamily="34" charset="0"/>
              </a:rPr>
              <a:t>Encourage them to seek advice from their teachers, school staff etc.  You will have an opportunity to do this at the Year 9 PTC in early February; staff will also provide them information in lessons over the next few weeks about the options in their subject(s)</a:t>
            </a:r>
          </a:p>
          <a:p>
            <a:pPr marL="342900" indent="-342900" algn="l">
              <a:buFont typeface="Arial" panose="020B0604020202020204" pitchFamily="34" charset="0"/>
              <a:buChar char="•"/>
            </a:pPr>
            <a:r>
              <a:rPr lang="en-GB" sz="2800" dirty="0">
                <a:solidFill>
                  <a:srgbClr val="031E43"/>
                </a:solidFill>
                <a:latin typeface="Arial" panose="020B0604020202020204" pitchFamily="34" charset="0"/>
                <a:cs typeface="Arial" panose="020B0604020202020204" pitchFamily="34" charset="0"/>
              </a:rPr>
              <a:t>Read our Sixth Form prospectus – this will go live later this month with an introduction from Mr Warren, our Head of Sixth Form.</a:t>
            </a:r>
          </a:p>
          <a:p>
            <a:pPr algn="l"/>
            <a:endParaRPr lang="en-GB" sz="2800" dirty="0">
              <a:solidFill>
                <a:srgbClr val="031E43"/>
              </a:solidFill>
              <a:latin typeface="Arial" panose="020B0604020202020204" pitchFamily="34" charset="0"/>
              <a:cs typeface="Arial" panose="020B0604020202020204" pitchFamily="34" charset="0"/>
            </a:endParaRPr>
          </a:p>
          <a:p>
            <a:pPr algn="l"/>
            <a:r>
              <a:rPr lang="en-GB" sz="2800" dirty="0">
                <a:solidFill>
                  <a:srgbClr val="031E43"/>
                </a:solidFill>
                <a:latin typeface="Arial" panose="020B0604020202020204" pitchFamily="34" charset="0"/>
                <a:cs typeface="Arial" panose="020B0604020202020204" pitchFamily="34" charset="0"/>
              </a:rPr>
              <a:t>Ask them once they have chosen their GCSE options: </a:t>
            </a:r>
            <a:r>
              <a:rPr lang="en-GB" sz="2800" b="1" dirty="0">
                <a:solidFill>
                  <a:srgbClr val="031E43"/>
                </a:solidFill>
                <a:latin typeface="Arial" panose="020B0604020202020204" pitchFamily="34" charset="0"/>
                <a:cs typeface="Arial" panose="020B0604020202020204" pitchFamily="34" charset="0"/>
              </a:rPr>
              <a:t>Are they sensible choices given their current career thoughts/pathways sought?  </a:t>
            </a:r>
            <a:r>
              <a:rPr lang="en-GB" sz="2800" dirty="0">
                <a:solidFill>
                  <a:srgbClr val="031E43"/>
                </a:solidFill>
                <a:latin typeface="Arial" panose="020B0604020202020204" pitchFamily="34" charset="0"/>
                <a:cs typeface="Arial" panose="020B0604020202020204" pitchFamily="34" charset="0"/>
              </a:rPr>
              <a:t>If these are not clear to them yet, encourage them to keep their options broad to keep their options open….</a:t>
            </a:r>
          </a:p>
        </p:txBody>
      </p:sp>
    </p:spTree>
    <p:extLst>
      <p:ext uri="{BB962C8B-B14F-4D97-AF65-F5344CB8AC3E}">
        <p14:creationId xmlns:p14="http://schemas.microsoft.com/office/powerpoint/2010/main" val="3427358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7C20D-1143-EB8A-EEF0-FFB5B0171729}"/>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27723623-C21E-1234-AEC3-C4D315C68CF9}"/>
              </a:ext>
            </a:extLst>
          </p:cNvPr>
          <p:cNvSpPr txBox="1"/>
          <p:nvPr/>
        </p:nvSpPr>
        <p:spPr>
          <a:xfrm>
            <a:off x="13115435" y="8126001"/>
            <a:ext cx="3852210" cy="1014730"/>
          </a:xfrm>
          <a:prstGeom prst="rect">
            <a:avLst/>
          </a:prstGeom>
        </p:spPr>
        <p:txBody>
          <a:bodyPr lIns="0" tIns="0" rIns="0" bIns="0" rtlCol="0" anchor="t">
            <a:spAutoFit/>
          </a:bodyPr>
          <a:lstStyle/>
          <a:p>
            <a:pPr algn="r">
              <a:lnSpc>
                <a:spcPts val="3919"/>
              </a:lnSpc>
            </a:pPr>
            <a:r>
              <a:rPr lang="en-US" sz="2799" spc="279" dirty="0">
                <a:solidFill>
                  <a:srgbClr val="FBFADA"/>
                </a:solidFill>
                <a:latin typeface="Telegraf Bold"/>
                <a:ea typeface="Telegraf Bold"/>
                <a:cs typeface="Telegraf Bold"/>
                <a:sym typeface="Telegraf Bold"/>
              </a:rPr>
              <a:t>SDG PROGRESS REPORT 2025</a:t>
            </a:r>
          </a:p>
        </p:txBody>
      </p:sp>
      <p:grpSp>
        <p:nvGrpSpPr>
          <p:cNvPr id="5" name="Group 5">
            <a:extLst>
              <a:ext uri="{FF2B5EF4-FFF2-40B4-BE49-F238E27FC236}">
                <a16:creationId xmlns:a16="http://schemas.microsoft.com/office/drawing/2014/main" id="{4E7031DC-46AF-32B6-5FCD-0A0263DF1FC2}"/>
              </a:ext>
            </a:extLst>
          </p:cNvPr>
          <p:cNvGrpSpPr/>
          <p:nvPr/>
        </p:nvGrpSpPr>
        <p:grpSpPr>
          <a:xfrm>
            <a:off x="0" y="8086209"/>
            <a:ext cx="18288000" cy="2200791"/>
            <a:chOff x="0" y="0"/>
            <a:chExt cx="3383011" cy="407114"/>
          </a:xfrm>
        </p:grpSpPr>
        <p:sp>
          <p:nvSpPr>
            <p:cNvPr id="6" name="Freeform 6">
              <a:extLst>
                <a:ext uri="{FF2B5EF4-FFF2-40B4-BE49-F238E27FC236}">
                  <a16:creationId xmlns:a16="http://schemas.microsoft.com/office/drawing/2014/main" id="{FC472D9D-07E5-8710-2EDE-356B138979C3}"/>
                </a:ext>
              </a:extLst>
            </p:cNvPr>
            <p:cNvSpPr/>
            <p:nvPr/>
          </p:nvSpPr>
          <p:spPr>
            <a:xfrm>
              <a:off x="0" y="0"/>
              <a:ext cx="3383011" cy="407114"/>
            </a:xfrm>
            <a:custGeom>
              <a:avLst/>
              <a:gdLst/>
              <a:ahLst/>
              <a:cxnLst/>
              <a:rect l="l" t="t" r="r" b="b"/>
              <a:pathLst>
                <a:path w="3383011" h="407114">
                  <a:moveTo>
                    <a:pt x="0" y="0"/>
                  </a:moveTo>
                  <a:lnTo>
                    <a:pt x="3383011" y="0"/>
                  </a:lnTo>
                  <a:lnTo>
                    <a:pt x="3383011" y="407114"/>
                  </a:lnTo>
                  <a:lnTo>
                    <a:pt x="0" y="407114"/>
                  </a:lnTo>
                  <a:close/>
                </a:path>
              </a:pathLst>
            </a:custGeom>
            <a:solidFill>
              <a:srgbClr val="031E43"/>
            </a:solidFill>
          </p:spPr>
          <p:txBody>
            <a:bodyPr/>
            <a:lstStyle/>
            <a:p>
              <a:endParaRPr lang="en-GB" dirty="0"/>
            </a:p>
          </p:txBody>
        </p:sp>
      </p:grpSp>
      <p:sp>
        <p:nvSpPr>
          <p:cNvPr id="7" name="Freeform 7">
            <a:extLst>
              <a:ext uri="{FF2B5EF4-FFF2-40B4-BE49-F238E27FC236}">
                <a16:creationId xmlns:a16="http://schemas.microsoft.com/office/drawing/2014/main" id="{5BF3D30E-1E94-097A-86D2-26724D7C1E78}"/>
              </a:ext>
            </a:extLst>
          </p:cNvPr>
          <p:cNvSpPr/>
          <p:nvPr/>
        </p:nvSpPr>
        <p:spPr>
          <a:xfrm>
            <a:off x="1028700" y="8680888"/>
            <a:ext cx="2967046" cy="904949"/>
          </a:xfrm>
          <a:custGeom>
            <a:avLst/>
            <a:gdLst/>
            <a:ahLst/>
            <a:cxnLst/>
            <a:rect l="l" t="t" r="r" b="b"/>
            <a:pathLst>
              <a:path w="2967046" h="904949">
                <a:moveTo>
                  <a:pt x="0" y="0"/>
                </a:moveTo>
                <a:lnTo>
                  <a:pt x="2967046" y="0"/>
                </a:lnTo>
                <a:lnTo>
                  <a:pt x="2967046" y="904949"/>
                </a:lnTo>
                <a:lnTo>
                  <a:pt x="0" y="904949"/>
                </a:lnTo>
                <a:lnTo>
                  <a:pt x="0" y="0"/>
                </a:lnTo>
                <a:close/>
              </a:path>
            </a:pathLst>
          </a:custGeom>
          <a:blipFill>
            <a:blip r:embed="rId2"/>
            <a:stretch>
              <a:fillRect/>
            </a:stretch>
          </a:blipFill>
        </p:spPr>
        <p:txBody>
          <a:bodyPr/>
          <a:lstStyle/>
          <a:p>
            <a:endParaRPr lang="en-GB" dirty="0"/>
          </a:p>
        </p:txBody>
      </p:sp>
      <p:sp>
        <p:nvSpPr>
          <p:cNvPr id="8" name="AutoShape 8">
            <a:extLst>
              <a:ext uri="{FF2B5EF4-FFF2-40B4-BE49-F238E27FC236}">
                <a16:creationId xmlns:a16="http://schemas.microsoft.com/office/drawing/2014/main" id="{727A465A-D512-E26C-4931-B31B3321B7D1}"/>
              </a:ext>
            </a:extLst>
          </p:cNvPr>
          <p:cNvSpPr/>
          <p:nvPr/>
        </p:nvSpPr>
        <p:spPr>
          <a:xfrm flipV="1">
            <a:off x="0" y="8086209"/>
            <a:ext cx="18288000" cy="0"/>
          </a:xfrm>
          <a:prstGeom prst="line">
            <a:avLst/>
          </a:prstGeom>
          <a:ln w="95250" cap="flat">
            <a:solidFill>
              <a:srgbClr val="00A6CE"/>
            </a:solidFill>
            <a:prstDash val="solid"/>
            <a:headEnd type="none" w="sm" len="sm"/>
            <a:tailEnd type="none" w="sm" len="sm"/>
          </a:ln>
        </p:spPr>
        <p:txBody>
          <a:bodyPr/>
          <a:lstStyle/>
          <a:p>
            <a:endParaRPr lang="en-GB" dirty="0"/>
          </a:p>
        </p:txBody>
      </p:sp>
      <p:grpSp>
        <p:nvGrpSpPr>
          <p:cNvPr id="9" name="Group 9">
            <a:extLst>
              <a:ext uri="{FF2B5EF4-FFF2-40B4-BE49-F238E27FC236}">
                <a16:creationId xmlns:a16="http://schemas.microsoft.com/office/drawing/2014/main" id="{C2E0EC73-7817-6888-F875-565336C1CEDF}"/>
              </a:ext>
            </a:extLst>
          </p:cNvPr>
          <p:cNvGrpSpPr/>
          <p:nvPr/>
        </p:nvGrpSpPr>
        <p:grpSpPr>
          <a:xfrm>
            <a:off x="11017556" y="8729146"/>
            <a:ext cx="6241744" cy="741988"/>
            <a:chOff x="0" y="0"/>
            <a:chExt cx="8322325" cy="989317"/>
          </a:xfrm>
        </p:grpSpPr>
        <p:sp>
          <p:nvSpPr>
            <p:cNvPr id="10" name="Freeform 10">
              <a:extLst>
                <a:ext uri="{FF2B5EF4-FFF2-40B4-BE49-F238E27FC236}">
                  <a16:creationId xmlns:a16="http://schemas.microsoft.com/office/drawing/2014/main" id="{2CB44326-F35F-1B70-58B5-718B84BBEFC1}"/>
                </a:ext>
              </a:extLst>
            </p:cNvPr>
            <p:cNvSpPr/>
            <p:nvPr/>
          </p:nvSpPr>
          <p:spPr>
            <a:xfrm>
              <a:off x="0" y="0"/>
              <a:ext cx="571580" cy="394390"/>
            </a:xfrm>
            <a:custGeom>
              <a:avLst/>
              <a:gdLst/>
              <a:ahLst/>
              <a:cxnLst/>
              <a:rect l="l" t="t" r="r" b="b"/>
              <a:pathLst>
                <a:path w="571580" h="394390">
                  <a:moveTo>
                    <a:pt x="0" y="0"/>
                  </a:moveTo>
                  <a:lnTo>
                    <a:pt x="571580" y="0"/>
                  </a:lnTo>
                  <a:lnTo>
                    <a:pt x="571580" y="394390"/>
                  </a:lnTo>
                  <a:lnTo>
                    <a:pt x="0" y="3943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dirty="0"/>
            </a:p>
          </p:txBody>
        </p:sp>
        <p:sp>
          <p:nvSpPr>
            <p:cNvPr id="11" name="TextBox 11">
              <a:extLst>
                <a:ext uri="{FF2B5EF4-FFF2-40B4-BE49-F238E27FC236}">
                  <a16:creationId xmlns:a16="http://schemas.microsoft.com/office/drawing/2014/main" id="{2F6056BA-1A43-AB2A-72A9-ED475E4D45EF}"/>
                </a:ext>
              </a:extLst>
            </p:cNvPr>
            <p:cNvSpPr txBox="1"/>
            <p:nvPr/>
          </p:nvSpPr>
          <p:spPr>
            <a:xfrm>
              <a:off x="565332" y="261744"/>
              <a:ext cx="7756993" cy="727573"/>
            </a:xfrm>
            <a:prstGeom prst="rect">
              <a:avLst/>
            </a:prstGeom>
          </p:spPr>
          <p:txBody>
            <a:bodyPr lIns="0" tIns="0" rIns="0" bIns="0" rtlCol="0" anchor="t">
              <a:spAutoFit/>
            </a:bodyPr>
            <a:lstStyle/>
            <a:p>
              <a:pPr algn="l">
                <a:lnSpc>
                  <a:spcPts val="4569"/>
                </a:lnSpc>
              </a:pPr>
              <a:r>
                <a:rPr lang="en-US" sz="3263" dirty="0">
                  <a:solidFill>
                    <a:srgbClr val="FFFFFF"/>
                  </a:solidFill>
                  <a:latin typeface="Lato Bold"/>
                  <a:ea typeface="Lato Bold"/>
                  <a:cs typeface="Lato Bold"/>
                  <a:sym typeface="Lato Bold"/>
                </a:rPr>
                <a:t>Inspiring lives through learning</a:t>
              </a:r>
            </a:p>
          </p:txBody>
        </p:sp>
      </p:grpSp>
      <p:sp>
        <p:nvSpPr>
          <p:cNvPr id="2" name="Title 1">
            <a:extLst>
              <a:ext uri="{FF2B5EF4-FFF2-40B4-BE49-F238E27FC236}">
                <a16:creationId xmlns:a16="http://schemas.microsoft.com/office/drawing/2014/main" id="{D92634BB-1D21-46B4-FAB8-8A78E9F96036}"/>
              </a:ext>
            </a:extLst>
          </p:cNvPr>
          <p:cNvSpPr txBox="1">
            <a:spLocks/>
          </p:cNvSpPr>
          <p:nvPr/>
        </p:nvSpPr>
        <p:spPr>
          <a:xfrm>
            <a:off x="14350427" y="424081"/>
            <a:ext cx="3384376" cy="66636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000" b="1" dirty="0">
                <a:solidFill>
                  <a:srgbClr val="002060"/>
                </a:solidFill>
                <a:latin typeface="Arial" panose="020B0604020202020204" pitchFamily="34" charset="0"/>
                <a:cs typeface="Arial" panose="020B0604020202020204" pitchFamily="34" charset="0"/>
              </a:rPr>
              <a:t>How will they choose their options?</a:t>
            </a:r>
          </a:p>
          <a:p>
            <a:pPr algn="l"/>
            <a:r>
              <a:rPr lang="en-GB" sz="3000" b="1" dirty="0">
                <a:solidFill>
                  <a:srgbClr val="002060"/>
                </a:solidFill>
                <a:latin typeface="Arial" panose="020B0604020202020204" pitchFamily="34" charset="0"/>
                <a:cs typeface="Arial" panose="020B0604020202020204" pitchFamily="34" charset="0"/>
              </a:rPr>
              <a:t>Using a form – more details to follow – one subject choice per block, plus one reserve choice per block</a:t>
            </a:r>
          </a:p>
          <a:p>
            <a:pPr algn="l"/>
            <a:r>
              <a:rPr lang="en-GB" sz="3000" b="1" dirty="0">
                <a:solidFill>
                  <a:srgbClr val="002060"/>
                </a:solidFill>
                <a:latin typeface="Arial" panose="020B0604020202020204" pitchFamily="34" charset="0"/>
                <a:cs typeface="Arial" panose="020B0604020202020204" pitchFamily="34" charset="0"/>
              </a:rPr>
              <a:t>Must include your </a:t>
            </a:r>
            <a:r>
              <a:rPr lang="en-GB" sz="3000" b="1" u="sng" dirty="0">
                <a:solidFill>
                  <a:srgbClr val="002060"/>
                </a:solidFill>
                <a:latin typeface="Arial" panose="020B0604020202020204" pitchFamily="34" charset="0"/>
                <a:cs typeface="Arial" panose="020B0604020202020204" pitchFamily="34" charset="0"/>
              </a:rPr>
              <a:t>compulsory</a:t>
            </a:r>
            <a:r>
              <a:rPr lang="en-GB" sz="3000" b="1" dirty="0">
                <a:solidFill>
                  <a:srgbClr val="002060"/>
                </a:solidFill>
                <a:latin typeface="Arial" panose="020B0604020202020204" pitchFamily="34" charset="0"/>
                <a:cs typeface="Arial" panose="020B0604020202020204" pitchFamily="34" charset="0"/>
              </a:rPr>
              <a:t> choice</a:t>
            </a:r>
          </a:p>
        </p:txBody>
      </p:sp>
      <p:pic>
        <p:nvPicPr>
          <p:cNvPr id="4" name="Picture 3">
            <a:extLst>
              <a:ext uri="{FF2B5EF4-FFF2-40B4-BE49-F238E27FC236}">
                <a16:creationId xmlns:a16="http://schemas.microsoft.com/office/drawing/2014/main" id="{F0F4488E-326B-7926-E571-73F5ADDBAE89}"/>
              </a:ext>
            </a:extLst>
          </p:cNvPr>
          <p:cNvPicPr>
            <a:picLocks noChangeAspect="1"/>
          </p:cNvPicPr>
          <p:nvPr/>
        </p:nvPicPr>
        <p:blipFill>
          <a:blip r:embed="rId5"/>
          <a:stretch>
            <a:fillRect/>
          </a:stretch>
        </p:blipFill>
        <p:spPr>
          <a:xfrm>
            <a:off x="143000" y="424081"/>
            <a:ext cx="14076730" cy="7067450"/>
          </a:xfrm>
          <a:prstGeom prst="rect">
            <a:avLst/>
          </a:prstGeom>
        </p:spPr>
      </p:pic>
    </p:spTree>
    <p:extLst>
      <p:ext uri="{BB962C8B-B14F-4D97-AF65-F5344CB8AC3E}">
        <p14:creationId xmlns:p14="http://schemas.microsoft.com/office/powerpoint/2010/main" val="2015455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26EC8-0EB3-3AE6-22EA-58781E6193B7}"/>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41472CE8-DB65-984A-34D1-251A3F3F2CD7}"/>
              </a:ext>
            </a:extLst>
          </p:cNvPr>
          <p:cNvSpPr txBox="1"/>
          <p:nvPr/>
        </p:nvSpPr>
        <p:spPr>
          <a:xfrm>
            <a:off x="13115435" y="8126001"/>
            <a:ext cx="3852210" cy="1014730"/>
          </a:xfrm>
          <a:prstGeom prst="rect">
            <a:avLst/>
          </a:prstGeom>
        </p:spPr>
        <p:txBody>
          <a:bodyPr lIns="0" tIns="0" rIns="0" bIns="0" rtlCol="0" anchor="t">
            <a:spAutoFit/>
          </a:bodyPr>
          <a:lstStyle/>
          <a:p>
            <a:pPr algn="r">
              <a:lnSpc>
                <a:spcPts val="3919"/>
              </a:lnSpc>
            </a:pPr>
            <a:r>
              <a:rPr lang="en-US" sz="2799" spc="279" dirty="0">
                <a:solidFill>
                  <a:srgbClr val="FBFADA"/>
                </a:solidFill>
                <a:latin typeface="Telegraf Bold"/>
                <a:ea typeface="Telegraf Bold"/>
                <a:cs typeface="Telegraf Bold"/>
                <a:sym typeface="Telegraf Bold"/>
              </a:rPr>
              <a:t>SDG PROGRESS REPORT 2025</a:t>
            </a:r>
          </a:p>
        </p:txBody>
      </p:sp>
      <p:grpSp>
        <p:nvGrpSpPr>
          <p:cNvPr id="5" name="Group 5">
            <a:extLst>
              <a:ext uri="{FF2B5EF4-FFF2-40B4-BE49-F238E27FC236}">
                <a16:creationId xmlns:a16="http://schemas.microsoft.com/office/drawing/2014/main" id="{4A45E5A4-EDE6-2FEE-A8B9-A11DC8AE3550}"/>
              </a:ext>
            </a:extLst>
          </p:cNvPr>
          <p:cNvGrpSpPr/>
          <p:nvPr/>
        </p:nvGrpSpPr>
        <p:grpSpPr>
          <a:xfrm>
            <a:off x="0" y="8086209"/>
            <a:ext cx="18288000" cy="2200791"/>
            <a:chOff x="0" y="0"/>
            <a:chExt cx="3383011" cy="407114"/>
          </a:xfrm>
        </p:grpSpPr>
        <p:sp>
          <p:nvSpPr>
            <p:cNvPr id="6" name="Freeform 6">
              <a:extLst>
                <a:ext uri="{FF2B5EF4-FFF2-40B4-BE49-F238E27FC236}">
                  <a16:creationId xmlns:a16="http://schemas.microsoft.com/office/drawing/2014/main" id="{F52CC75F-027E-51C1-C714-21E4B623A0BD}"/>
                </a:ext>
              </a:extLst>
            </p:cNvPr>
            <p:cNvSpPr/>
            <p:nvPr/>
          </p:nvSpPr>
          <p:spPr>
            <a:xfrm>
              <a:off x="0" y="0"/>
              <a:ext cx="3383011" cy="407114"/>
            </a:xfrm>
            <a:custGeom>
              <a:avLst/>
              <a:gdLst/>
              <a:ahLst/>
              <a:cxnLst/>
              <a:rect l="l" t="t" r="r" b="b"/>
              <a:pathLst>
                <a:path w="3383011" h="407114">
                  <a:moveTo>
                    <a:pt x="0" y="0"/>
                  </a:moveTo>
                  <a:lnTo>
                    <a:pt x="3383011" y="0"/>
                  </a:lnTo>
                  <a:lnTo>
                    <a:pt x="3383011" y="407114"/>
                  </a:lnTo>
                  <a:lnTo>
                    <a:pt x="0" y="407114"/>
                  </a:lnTo>
                  <a:close/>
                </a:path>
              </a:pathLst>
            </a:custGeom>
            <a:solidFill>
              <a:srgbClr val="031E43"/>
            </a:solidFill>
          </p:spPr>
          <p:txBody>
            <a:bodyPr/>
            <a:lstStyle/>
            <a:p>
              <a:endParaRPr lang="en-GB" dirty="0"/>
            </a:p>
          </p:txBody>
        </p:sp>
      </p:grpSp>
      <p:sp>
        <p:nvSpPr>
          <p:cNvPr id="7" name="Freeform 7">
            <a:extLst>
              <a:ext uri="{FF2B5EF4-FFF2-40B4-BE49-F238E27FC236}">
                <a16:creationId xmlns:a16="http://schemas.microsoft.com/office/drawing/2014/main" id="{09FC5D87-6BBC-9593-1EBA-45BB1DE025D0}"/>
              </a:ext>
            </a:extLst>
          </p:cNvPr>
          <p:cNvSpPr/>
          <p:nvPr/>
        </p:nvSpPr>
        <p:spPr>
          <a:xfrm>
            <a:off x="1028700" y="8680888"/>
            <a:ext cx="2967046" cy="904949"/>
          </a:xfrm>
          <a:custGeom>
            <a:avLst/>
            <a:gdLst/>
            <a:ahLst/>
            <a:cxnLst/>
            <a:rect l="l" t="t" r="r" b="b"/>
            <a:pathLst>
              <a:path w="2967046" h="904949">
                <a:moveTo>
                  <a:pt x="0" y="0"/>
                </a:moveTo>
                <a:lnTo>
                  <a:pt x="2967046" y="0"/>
                </a:lnTo>
                <a:lnTo>
                  <a:pt x="2967046" y="904949"/>
                </a:lnTo>
                <a:lnTo>
                  <a:pt x="0" y="904949"/>
                </a:lnTo>
                <a:lnTo>
                  <a:pt x="0" y="0"/>
                </a:lnTo>
                <a:close/>
              </a:path>
            </a:pathLst>
          </a:custGeom>
          <a:blipFill>
            <a:blip r:embed="rId2"/>
            <a:stretch>
              <a:fillRect/>
            </a:stretch>
          </a:blipFill>
        </p:spPr>
        <p:txBody>
          <a:bodyPr/>
          <a:lstStyle/>
          <a:p>
            <a:endParaRPr lang="en-GB" dirty="0"/>
          </a:p>
        </p:txBody>
      </p:sp>
      <p:sp>
        <p:nvSpPr>
          <p:cNvPr id="8" name="AutoShape 8">
            <a:extLst>
              <a:ext uri="{FF2B5EF4-FFF2-40B4-BE49-F238E27FC236}">
                <a16:creationId xmlns:a16="http://schemas.microsoft.com/office/drawing/2014/main" id="{9D744C02-0E3B-F374-0250-A22526D72495}"/>
              </a:ext>
            </a:extLst>
          </p:cNvPr>
          <p:cNvSpPr/>
          <p:nvPr/>
        </p:nvSpPr>
        <p:spPr>
          <a:xfrm flipV="1">
            <a:off x="0" y="8086209"/>
            <a:ext cx="18288000" cy="0"/>
          </a:xfrm>
          <a:prstGeom prst="line">
            <a:avLst/>
          </a:prstGeom>
          <a:ln w="95250" cap="flat">
            <a:solidFill>
              <a:srgbClr val="00A6CE"/>
            </a:solidFill>
            <a:prstDash val="solid"/>
            <a:headEnd type="none" w="sm" len="sm"/>
            <a:tailEnd type="none" w="sm" len="sm"/>
          </a:ln>
        </p:spPr>
        <p:txBody>
          <a:bodyPr/>
          <a:lstStyle/>
          <a:p>
            <a:endParaRPr lang="en-GB" dirty="0"/>
          </a:p>
        </p:txBody>
      </p:sp>
      <p:grpSp>
        <p:nvGrpSpPr>
          <p:cNvPr id="9" name="Group 9">
            <a:extLst>
              <a:ext uri="{FF2B5EF4-FFF2-40B4-BE49-F238E27FC236}">
                <a16:creationId xmlns:a16="http://schemas.microsoft.com/office/drawing/2014/main" id="{6147B191-AB48-47E8-A510-DF96C4AB16BC}"/>
              </a:ext>
            </a:extLst>
          </p:cNvPr>
          <p:cNvGrpSpPr/>
          <p:nvPr/>
        </p:nvGrpSpPr>
        <p:grpSpPr>
          <a:xfrm>
            <a:off x="11017556" y="8729146"/>
            <a:ext cx="6241744" cy="741988"/>
            <a:chOff x="0" y="0"/>
            <a:chExt cx="8322325" cy="989317"/>
          </a:xfrm>
        </p:grpSpPr>
        <p:sp>
          <p:nvSpPr>
            <p:cNvPr id="10" name="Freeform 10">
              <a:extLst>
                <a:ext uri="{FF2B5EF4-FFF2-40B4-BE49-F238E27FC236}">
                  <a16:creationId xmlns:a16="http://schemas.microsoft.com/office/drawing/2014/main" id="{5A2E6F4A-A474-136C-B750-94AEBC15EFF7}"/>
                </a:ext>
              </a:extLst>
            </p:cNvPr>
            <p:cNvSpPr/>
            <p:nvPr/>
          </p:nvSpPr>
          <p:spPr>
            <a:xfrm>
              <a:off x="0" y="0"/>
              <a:ext cx="571580" cy="394390"/>
            </a:xfrm>
            <a:custGeom>
              <a:avLst/>
              <a:gdLst/>
              <a:ahLst/>
              <a:cxnLst/>
              <a:rect l="l" t="t" r="r" b="b"/>
              <a:pathLst>
                <a:path w="571580" h="394390">
                  <a:moveTo>
                    <a:pt x="0" y="0"/>
                  </a:moveTo>
                  <a:lnTo>
                    <a:pt x="571580" y="0"/>
                  </a:lnTo>
                  <a:lnTo>
                    <a:pt x="571580" y="394390"/>
                  </a:lnTo>
                  <a:lnTo>
                    <a:pt x="0" y="3943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dirty="0"/>
            </a:p>
          </p:txBody>
        </p:sp>
        <p:sp>
          <p:nvSpPr>
            <p:cNvPr id="11" name="TextBox 11">
              <a:extLst>
                <a:ext uri="{FF2B5EF4-FFF2-40B4-BE49-F238E27FC236}">
                  <a16:creationId xmlns:a16="http://schemas.microsoft.com/office/drawing/2014/main" id="{ADF32F00-0C78-1C69-58B1-5E2A54CF9E8A}"/>
                </a:ext>
              </a:extLst>
            </p:cNvPr>
            <p:cNvSpPr txBox="1"/>
            <p:nvPr/>
          </p:nvSpPr>
          <p:spPr>
            <a:xfrm>
              <a:off x="565332" y="261744"/>
              <a:ext cx="7756993" cy="727573"/>
            </a:xfrm>
            <a:prstGeom prst="rect">
              <a:avLst/>
            </a:prstGeom>
          </p:spPr>
          <p:txBody>
            <a:bodyPr lIns="0" tIns="0" rIns="0" bIns="0" rtlCol="0" anchor="t">
              <a:spAutoFit/>
            </a:bodyPr>
            <a:lstStyle/>
            <a:p>
              <a:pPr algn="l">
                <a:lnSpc>
                  <a:spcPts val="4569"/>
                </a:lnSpc>
              </a:pPr>
              <a:r>
                <a:rPr lang="en-US" sz="3263" dirty="0">
                  <a:solidFill>
                    <a:srgbClr val="FFFFFF"/>
                  </a:solidFill>
                  <a:latin typeface="Lato Bold"/>
                  <a:ea typeface="Lato Bold"/>
                  <a:cs typeface="Lato Bold"/>
                  <a:sym typeface="Lato Bold"/>
                </a:rPr>
                <a:t>Inspiring lives through learning</a:t>
              </a:r>
            </a:p>
          </p:txBody>
        </p:sp>
      </p:grpSp>
      <p:pic>
        <p:nvPicPr>
          <p:cNvPr id="2" name="Picture 1">
            <a:extLst>
              <a:ext uri="{FF2B5EF4-FFF2-40B4-BE49-F238E27FC236}">
                <a16:creationId xmlns:a16="http://schemas.microsoft.com/office/drawing/2014/main" id="{954C947D-1858-0426-082E-8A319085CA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3330280" y="2007106"/>
            <a:ext cx="3640990" cy="4546796"/>
          </a:xfrm>
          <a:prstGeom prst="rect">
            <a:avLst/>
          </a:prstGeom>
        </p:spPr>
      </p:pic>
      <p:sp>
        <p:nvSpPr>
          <p:cNvPr id="4" name="Title 1">
            <a:extLst>
              <a:ext uri="{FF2B5EF4-FFF2-40B4-BE49-F238E27FC236}">
                <a16:creationId xmlns:a16="http://schemas.microsoft.com/office/drawing/2014/main" id="{58D713EC-F7BB-3E7C-9A83-70329818FB8E}"/>
              </a:ext>
            </a:extLst>
          </p:cNvPr>
          <p:cNvSpPr txBox="1">
            <a:spLocks/>
          </p:cNvSpPr>
          <p:nvPr/>
        </p:nvSpPr>
        <p:spPr>
          <a:xfrm>
            <a:off x="863080" y="241690"/>
            <a:ext cx="5423706" cy="710027"/>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000" b="1" dirty="0">
                <a:solidFill>
                  <a:srgbClr val="002060"/>
                </a:solidFill>
                <a:latin typeface="Arial" panose="020B0604020202020204" pitchFamily="34" charset="0"/>
                <a:cs typeface="Arial" panose="020B0604020202020204" pitchFamily="34" charset="0"/>
              </a:rPr>
              <a:t>Which route through Science?</a:t>
            </a:r>
          </a:p>
        </p:txBody>
      </p:sp>
      <p:sp>
        <p:nvSpPr>
          <p:cNvPr id="12" name="Content Placeholder 2">
            <a:extLst>
              <a:ext uri="{FF2B5EF4-FFF2-40B4-BE49-F238E27FC236}">
                <a16:creationId xmlns:a16="http://schemas.microsoft.com/office/drawing/2014/main" id="{A53AC247-2040-C2FF-9BC0-0E2ECB9A109E}"/>
              </a:ext>
            </a:extLst>
          </p:cNvPr>
          <p:cNvSpPr txBox="1">
            <a:spLocks/>
          </p:cNvSpPr>
          <p:nvPr/>
        </p:nvSpPr>
        <p:spPr>
          <a:xfrm>
            <a:off x="863080" y="1468706"/>
            <a:ext cx="10801200" cy="61713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solidFill>
                  <a:srgbClr val="031E43"/>
                </a:solidFill>
                <a:latin typeface="Arial" panose="020B0604020202020204" pitchFamily="34" charset="0"/>
                <a:cs typeface="Arial" panose="020B0604020202020204" pitchFamily="34" charset="0"/>
              </a:rPr>
              <a:t>GCSE Combined Science – this is the route that most students will follow, where they will gain 2 GCSE grades/qualifications i.e. a Double Science qualification.</a:t>
            </a:r>
          </a:p>
          <a:p>
            <a:pPr algn="l"/>
            <a:endParaRPr lang="en-GB" sz="2800" dirty="0">
              <a:solidFill>
                <a:srgbClr val="031E43"/>
              </a:solidFill>
              <a:latin typeface="Arial" panose="020B0604020202020204" pitchFamily="34" charset="0"/>
              <a:cs typeface="Arial" panose="020B0604020202020204" pitchFamily="34" charset="0"/>
            </a:endParaRPr>
          </a:p>
          <a:p>
            <a:pPr algn="l"/>
            <a:r>
              <a:rPr lang="en-GB" sz="2800" dirty="0">
                <a:solidFill>
                  <a:srgbClr val="031E43"/>
                </a:solidFill>
                <a:latin typeface="Arial" panose="020B0604020202020204" pitchFamily="34" charset="0"/>
                <a:cs typeface="Arial" panose="020B0604020202020204" pitchFamily="34" charset="0"/>
              </a:rPr>
              <a:t>GCSE Separate Sciences – they will study three separate sciences leading to GCSEs in Biology, Chemistry and Physics.  Separate grades will be achieved for each science</a:t>
            </a:r>
            <a:r>
              <a:rPr lang="en-GB" sz="2800" dirty="0">
                <a:solidFill>
                  <a:srgbClr val="002060"/>
                </a:solidFill>
                <a:latin typeface="Arial" panose="020B0604020202020204" pitchFamily="34" charset="0"/>
                <a:cs typeface="Arial" panose="020B0604020202020204" pitchFamily="34" charset="0"/>
              </a:rPr>
              <a:t>.   To do this they must chose (Triple) Science as their/one of their compulsory option choice(s).</a:t>
            </a:r>
          </a:p>
          <a:p>
            <a:pPr algn="l"/>
            <a:endParaRPr lang="en-GB" sz="2800" dirty="0">
              <a:solidFill>
                <a:srgbClr val="031E43"/>
              </a:solidFill>
              <a:latin typeface="Arial" panose="020B0604020202020204" pitchFamily="34" charset="0"/>
              <a:cs typeface="Arial" panose="020B0604020202020204" pitchFamily="34" charset="0"/>
            </a:endParaRPr>
          </a:p>
          <a:p>
            <a:pPr algn="l"/>
            <a:r>
              <a:rPr lang="en-GB" sz="2800" b="1" dirty="0">
                <a:solidFill>
                  <a:srgbClr val="031E43"/>
                </a:solidFill>
                <a:latin typeface="Arial" panose="020B0604020202020204" pitchFamily="34" charset="0"/>
                <a:cs typeface="Arial" panose="020B0604020202020204" pitchFamily="34" charset="0"/>
              </a:rPr>
              <a:t>Both routes are suitable preparation for any A Level Science course(s).</a:t>
            </a:r>
          </a:p>
          <a:p>
            <a:pPr algn="l"/>
            <a:endParaRPr lang="en-GB" sz="2800" dirty="0">
              <a:solidFill>
                <a:srgbClr val="031E4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5150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F7140-1E77-5E69-9D02-10038C34FAC7}"/>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61DFB371-1DF5-06BF-C4F1-D26BB0DAA03D}"/>
              </a:ext>
            </a:extLst>
          </p:cNvPr>
          <p:cNvSpPr txBox="1"/>
          <p:nvPr/>
        </p:nvSpPr>
        <p:spPr>
          <a:xfrm>
            <a:off x="13115435" y="8126001"/>
            <a:ext cx="3852210" cy="1014730"/>
          </a:xfrm>
          <a:prstGeom prst="rect">
            <a:avLst/>
          </a:prstGeom>
        </p:spPr>
        <p:txBody>
          <a:bodyPr lIns="0" tIns="0" rIns="0" bIns="0" rtlCol="0" anchor="t">
            <a:spAutoFit/>
          </a:bodyPr>
          <a:lstStyle/>
          <a:p>
            <a:pPr algn="r">
              <a:lnSpc>
                <a:spcPts val="3919"/>
              </a:lnSpc>
            </a:pPr>
            <a:r>
              <a:rPr lang="en-US" sz="2799" spc="279" dirty="0">
                <a:solidFill>
                  <a:srgbClr val="FBFADA"/>
                </a:solidFill>
                <a:latin typeface="Telegraf Bold"/>
                <a:ea typeface="Telegraf Bold"/>
                <a:cs typeface="Telegraf Bold"/>
                <a:sym typeface="Telegraf Bold"/>
              </a:rPr>
              <a:t>SDG PROGRESS REPORT 2025</a:t>
            </a:r>
          </a:p>
        </p:txBody>
      </p:sp>
      <p:grpSp>
        <p:nvGrpSpPr>
          <p:cNvPr id="5" name="Group 5">
            <a:extLst>
              <a:ext uri="{FF2B5EF4-FFF2-40B4-BE49-F238E27FC236}">
                <a16:creationId xmlns:a16="http://schemas.microsoft.com/office/drawing/2014/main" id="{A30E3F9E-CC88-A1D1-35BF-3F28D513ED9B}"/>
              </a:ext>
            </a:extLst>
          </p:cNvPr>
          <p:cNvGrpSpPr/>
          <p:nvPr/>
        </p:nvGrpSpPr>
        <p:grpSpPr>
          <a:xfrm>
            <a:off x="0" y="8086209"/>
            <a:ext cx="18288000" cy="2200791"/>
            <a:chOff x="0" y="0"/>
            <a:chExt cx="3383011" cy="407114"/>
          </a:xfrm>
        </p:grpSpPr>
        <p:sp>
          <p:nvSpPr>
            <p:cNvPr id="6" name="Freeform 6">
              <a:extLst>
                <a:ext uri="{FF2B5EF4-FFF2-40B4-BE49-F238E27FC236}">
                  <a16:creationId xmlns:a16="http://schemas.microsoft.com/office/drawing/2014/main" id="{431CE594-7A4B-EFBC-3382-1F10B3F12BFD}"/>
                </a:ext>
              </a:extLst>
            </p:cNvPr>
            <p:cNvSpPr/>
            <p:nvPr/>
          </p:nvSpPr>
          <p:spPr>
            <a:xfrm>
              <a:off x="0" y="0"/>
              <a:ext cx="3383011" cy="407114"/>
            </a:xfrm>
            <a:custGeom>
              <a:avLst/>
              <a:gdLst/>
              <a:ahLst/>
              <a:cxnLst/>
              <a:rect l="l" t="t" r="r" b="b"/>
              <a:pathLst>
                <a:path w="3383011" h="407114">
                  <a:moveTo>
                    <a:pt x="0" y="0"/>
                  </a:moveTo>
                  <a:lnTo>
                    <a:pt x="3383011" y="0"/>
                  </a:lnTo>
                  <a:lnTo>
                    <a:pt x="3383011" y="407114"/>
                  </a:lnTo>
                  <a:lnTo>
                    <a:pt x="0" y="407114"/>
                  </a:lnTo>
                  <a:close/>
                </a:path>
              </a:pathLst>
            </a:custGeom>
            <a:solidFill>
              <a:srgbClr val="031E43"/>
            </a:solidFill>
          </p:spPr>
          <p:txBody>
            <a:bodyPr/>
            <a:lstStyle/>
            <a:p>
              <a:endParaRPr lang="en-GB" dirty="0"/>
            </a:p>
          </p:txBody>
        </p:sp>
      </p:grpSp>
      <p:sp>
        <p:nvSpPr>
          <p:cNvPr id="7" name="Freeform 7">
            <a:extLst>
              <a:ext uri="{FF2B5EF4-FFF2-40B4-BE49-F238E27FC236}">
                <a16:creationId xmlns:a16="http://schemas.microsoft.com/office/drawing/2014/main" id="{5BF1E316-3C7B-B3B3-C468-FBBF4BB25E38}"/>
              </a:ext>
            </a:extLst>
          </p:cNvPr>
          <p:cNvSpPr/>
          <p:nvPr/>
        </p:nvSpPr>
        <p:spPr>
          <a:xfrm>
            <a:off x="1028700" y="8680888"/>
            <a:ext cx="2967046" cy="904949"/>
          </a:xfrm>
          <a:custGeom>
            <a:avLst/>
            <a:gdLst/>
            <a:ahLst/>
            <a:cxnLst/>
            <a:rect l="l" t="t" r="r" b="b"/>
            <a:pathLst>
              <a:path w="2967046" h="904949">
                <a:moveTo>
                  <a:pt x="0" y="0"/>
                </a:moveTo>
                <a:lnTo>
                  <a:pt x="2967046" y="0"/>
                </a:lnTo>
                <a:lnTo>
                  <a:pt x="2967046" y="904949"/>
                </a:lnTo>
                <a:lnTo>
                  <a:pt x="0" y="904949"/>
                </a:lnTo>
                <a:lnTo>
                  <a:pt x="0" y="0"/>
                </a:lnTo>
                <a:close/>
              </a:path>
            </a:pathLst>
          </a:custGeom>
          <a:blipFill>
            <a:blip r:embed="rId2"/>
            <a:stretch>
              <a:fillRect/>
            </a:stretch>
          </a:blipFill>
        </p:spPr>
        <p:txBody>
          <a:bodyPr/>
          <a:lstStyle/>
          <a:p>
            <a:endParaRPr lang="en-GB" dirty="0"/>
          </a:p>
        </p:txBody>
      </p:sp>
      <p:sp>
        <p:nvSpPr>
          <p:cNvPr id="8" name="AutoShape 8">
            <a:extLst>
              <a:ext uri="{FF2B5EF4-FFF2-40B4-BE49-F238E27FC236}">
                <a16:creationId xmlns:a16="http://schemas.microsoft.com/office/drawing/2014/main" id="{3EDB35C8-CC07-760E-E04C-771E11372D23}"/>
              </a:ext>
            </a:extLst>
          </p:cNvPr>
          <p:cNvSpPr/>
          <p:nvPr/>
        </p:nvSpPr>
        <p:spPr>
          <a:xfrm flipV="1">
            <a:off x="0" y="8086209"/>
            <a:ext cx="18288000" cy="0"/>
          </a:xfrm>
          <a:prstGeom prst="line">
            <a:avLst/>
          </a:prstGeom>
          <a:ln w="95250" cap="flat">
            <a:solidFill>
              <a:srgbClr val="00A6CE"/>
            </a:solidFill>
            <a:prstDash val="solid"/>
            <a:headEnd type="none" w="sm" len="sm"/>
            <a:tailEnd type="none" w="sm" len="sm"/>
          </a:ln>
        </p:spPr>
        <p:txBody>
          <a:bodyPr/>
          <a:lstStyle/>
          <a:p>
            <a:endParaRPr lang="en-GB" dirty="0"/>
          </a:p>
        </p:txBody>
      </p:sp>
      <p:grpSp>
        <p:nvGrpSpPr>
          <p:cNvPr id="9" name="Group 9">
            <a:extLst>
              <a:ext uri="{FF2B5EF4-FFF2-40B4-BE49-F238E27FC236}">
                <a16:creationId xmlns:a16="http://schemas.microsoft.com/office/drawing/2014/main" id="{7FC78779-339F-37C2-9CB8-3B35F3BBCAD5}"/>
              </a:ext>
            </a:extLst>
          </p:cNvPr>
          <p:cNvGrpSpPr/>
          <p:nvPr/>
        </p:nvGrpSpPr>
        <p:grpSpPr>
          <a:xfrm>
            <a:off x="11017556" y="8729146"/>
            <a:ext cx="6241744" cy="741988"/>
            <a:chOff x="0" y="0"/>
            <a:chExt cx="8322325" cy="989317"/>
          </a:xfrm>
        </p:grpSpPr>
        <p:sp>
          <p:nvSpPr>
            <p:cNvPr id="10" name="Freeform 10">
              <a:extLst>
                <a:ext uri="{FF2B5EF4-FFF2-40B4-BE49-F238E27FC236}">
                  <a16:creationId xmlns:a16="http://schemas.microsoft.com/office/drawing/2014/main" id="{61C685A4-676D-4008-601C-DAADB1B886B1}"/>
                </a:ext>
              </a:extLst>
            </p:cNvPr>
            <p:cNvSpPr/>
            <p:nvPr/>
          </p:nvSpPr>
          <p:spPr>
            <a:xfrm>
              <a:off x="0" y="0"/>
              <a:ext cx="571580" cy="394390"/>
            </a:xfrm>
            <a:custGeom>
              <a:avLst/>
              <a:gdLst/>
              <a:ahLst/>
              <a:cxnLst/>
              <a:rect l="l" t="t" r="r" b="b"/>
              <a:pathLst>
                <a:path w="571580" h="394390">
                  <a:moveTo>
                    <a:pt x="0" y="0"/>
                  </a:moveTo>
                  <a:lnTo>
                    <a:pt x="571580" y="0"/>
                  </a:lnTo>
                  <a:lnTo>
                    <a:pt x="571580" y="394390"/>
                  </a:lnTo>
                  <a:lnTo>
                    <a:pt x="0" y="3943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dirty="0"/>
            </a:p>
          </p:txBody>
        </p:sp>
        <p:sp>
          <p:nvSpPr>
            <p:cNvPr id="11" name="TextBox 11">
              <a:extLst>
                <a:ext uri="{FF2B5EF4-FFF2-40B4-BE49-F238E27FC236}">
                  <a16:creationId xmlns:a16="http://schemas.microsoft.com/office/drawing/2014/main" id="{FA546C9D-70B4-EB6D-55BC-47CE57A33059}"/>
                </a:ext>
              </a:extLst>
            </p:cNvPr>
            <p:cNvSpPr txBox="1"/>
            <p:nvPr/>
          </p:nvSpPr>
          <p:spPr>
            <a:xfrm>
              <a:off x="565332" y="261744"/>
              <a:ext cx="7756993" cy="727573"/>
            </a:xfrm>
            <a:prstGeom prst="rect">
              <a:avLst/>
            </a:prstGeom>
          </p:spPr>
          <p:txBody>
            <a:bodyPr lIns="0" tIns="0" rIns="0" bIns="0" rtlCol="0" anchor="t">
              <a:spAutoFit/>
            </a:bodyPr>
            <a:lstStyle/>
            <a:p>
              <a:pPr algn="l">
                <a:lnSpc>
                  <a:spcPts val="4569"/>
                </a:lnSpc>
              </a:pPr>
              <a:r>
                <a:rPr lang="en-US" sz="3263" dirty="0">
                  <a:solidFill>
                    <a:srgbClr val="FFFFFF"/>
                  </a:solidFill>
                  <a:latin typeface="Lato Bold"/>
                  <a:ea typeface="Lato Bold"/>
                  <a:cs typeface="Lato Bold"/>
                  <a:sym typeface="Lato Bold"/>
                </a:rPr>
                <a:t>Inspiring lives through learning</a:t>
              </a:r>
            </a:p>
          </p:txBody>
        </p:sp>
      </p:grpSp>
      <p:sp>
        <p:nvSpPr>
          <p:cNvPr id="2" name="Title 1">
            <a:extLst>
              <a:ext uri="{FF2B5EF4-FFF2-40B4-BE49-F238E27FC236}">
                <a16:creationId xmlns:a16="http://schemas.microsoft.com/office/drawing/2014/main" id="{8F26C5C4-908F-904A-F94C-32E692FF843F}"/>
              </a:ext>
            </a:extLst>
          </p:cNvPr>
          <p:cNvSpPr txBox="1">
            <a:spLocks/>
          </p:cNvSpPr>
          <p:nvPr/>
        </p:nvSpPr>
        <p:spPr>
          <a:xfrm>
            <a:off x="719064" y="346149"/>
            <a:ext cx="5423706" cy="7100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000" b="1" dirty="0">
                <a:solidFill>
                  <a:srgbClr val="002060"/>
                </a:solidFill>
                <a:latin typeface="Arial" panose="020B0604020202020204" pitchFamily="34" charset="0"/>
                <a:cs typeface="Arial" panose="020B0604020202020204" pitchFamily="34" charset="0"/>
              </a:rPr>
              <a:t>What is a “Pathway”?</a:t>
            </a:r>
          </a:p>
        </p:txBody>
      </p:sp>
      <p:sp>
        <p:nvSpPr>
          <p:cNvPr id="4" name="Content Placeholder 2">
            <a:extLst>
              <a:ext uri="{FF2B5EF4-FFF2-40B4-BE49-F238E27FC236}">
                <a16:creationId xmlns:a16="http://schemas.microsoft.com/office/drawing/2014/main" id="{7E6BE72C-3189-AD6C-FDDE-F0F926A5D0BC}"/>
              </a:ext>
            </a:extLst>
          </p:cNvPr>
          <p:cNvSpPr txBox="1">
            <a:spLocks/>
          </p:cNvSpPr>
          <p:nvPr/>
        </p:nvSpPr>
        <p:spPr>
          <a:xfrm>
            <a:off x="719064" y="1471092"/>
            <a:ext cx="16921880" cy="602043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solidFill>
                  <a:srgbClr val="031E43"/>
                </a:solidFill>
                <a:latin typeface="Arial" panose="020B0604020202020204" pitchFamily="34" charset="0"/>
                <a:cs typeface="Arial" panose="020B0604020202020204" pitchFamily="34" charset="0"/>
              </a:rPr>
              <a:t>It might be that they put a package of options together that might lead to a certain career – I have put some examples below:</a:t>
            </a:r>
          </a:p>
          <a:p>
            <a:pPr marL="457200" indent="-457200" algn="l">
              <a:buFont typeface="+mj-lt"/>
              <a:buAutoNum type="arabicPeriod"/>
            </a:pPr>
            <a:r>
              <a:rPr lang="en-GB" sz="2800" dirty="0">
                <a:solidFill>
                  <a:srgbClr val="031E43"/>
                </a:solidFill>
                <a:latin typeface="Arial" panose="020B0604020202020204" pitchFamily="34" charset="0"/>
                <a:cs typeface="Arial" panose="020B0604020202020204" pitchFamily="34" charset="0"/>
              </a:rPr>
              <a:t>Art and Design Pathway – Fine Art, Media Studies and Creative iMedia</a:t>
            </a:r>
          </a:p>
          <a:p>
            <a:pPr marL="457200" indent="-457200" algn="l">
              <a:buFont typeface="+mj-lt"/>
              <a:buAutoNum type="arabicPeriod"/>
            </a:pPr>
            <a:r>
              <a:rPr lang="en-GB" sz="2800" dirty="0">
                <a:solidFill>
                  <a:srgbClr val="031E43"/>
                </a:solidFill>
                <a:latin typeface="Arial" panose="020B0604020202020204" pitchFamily="34" charset="0"/>
                <a:cs typeface="Arial" panose="020B0604020202020204" pitchFamily="34" charset="0"/>
              </a:rPr>
              <a:t>Humanities Pathway – Geography, History and Religious Studies</a:t>
            </a:r>
          </a:p>
          <a:p>
            <a:pPr marL="457200" indent="-457200" algn="l">
              <a:buFont typeface="+mj-lt"/>
              <a:buAutoNum type="arabicPeriod"/>
            </a:pPr>
            <a:r>
              <a:rPr lang="en-GB" sz="2800" dirty="0">
                <a:solidFill>
                  <a:srgbClr val="031E43"/>
                </a:solidFill>
                <a:latin typeface="Arial" panose="020B0604020202020204" pitchFamily="34" charset="0"/>
                <a:cs typeface="Arial" panose="020B0604020202020204" pitchFamily="34" charset="0"/>
              </a:rPr>
              <a:t>Technology Pathway – Computing, Product Design and Creative iMedia</a:t>
            </a:r>
          </a:p>
          <a:p>
            <a:pPr marL="457200" indent="-457200" algn="l">
              <a:buFont typeface="+mj-lt"/>
              <a:buAutoNum type="arabicPeriod"/>
            </a:pPr>
            <a:r>
              <a:rPr lang="en-GB" sz="2800" dirty="0">
                <a:solidFill>
                  <a:srgbClr val="031E43"/>
                </a:solidFill>
                <a:latin typeface="Arial" panose="020B0604020202020204" pitchFamily="34" charset="0"/>
                <a:cs typeface="Arial" panose="020B0604020202020204" pitchFamily="34" charset="0"/>
              </a:rPr>
              <a:t>Healthcare Pathway – Health &amp; Social Care and Sociology</a:t>
            </a:r>
          </a:p>
          <a:p>
            <a:pPr marL="457200" indent="-457200" algn="l">
              <a:buFont typeface="+mj-lt"/>
              <a:buAutoNum type="arabicPeriod"/>
            </a:pPr>
            <a:r>
              <a:rPr lang="en-GB" sz="2800" dirty="0">
                <a:solidFill>
                  <a:srgbClr val="031E43"/>
                </a:solidFill>
                <a:latin typeface="Arial" panose="020B0604020202020204" pitchFamily="34" charset="0"/>
                <a:cs typeface="Arial" panose="020B0604020202020204" pitchFamily="34" charset="0"/>
              </a:rPr>
              <a:t>Languages Pathway – at least two Language options</a:t>
            </a:r>
          </a:p>
          <a:p>
            <a:pPr algn="l"/>
            <a:r>
              <a:rPr lang="en-GB" sz="2800" dirty="0">
                <a:solidFill>
                  <a:srgbClr val="031E43"/>
                </a:solidFill>
                <a:latin typeface="Arial" panose="020B0604020202020204" pitchFamily="34" charset="0"/>
                <a:cs typeface="Arial" panose="020B0604020202020204" pitchFamily="34" charset="0"/>
              </a:rPr>
              <a:t>There are others.</a:t>
            </a:r>
          </a:p>
          <a:p>
            <a:pPr algn="l"/>
            <a:endParaRPr lang="en-GB" sz="2800" dirty="0">
              <a:solidFill>
                <a:srgbClr val="031E43"/>
              </a:solidFill>
              <a:latin typeface="Arial" panose="020B0604020202020204" pitchFamily="34" charset="0"/>
              <a:cs typeface="Arial" panose="020B0604020202020204" pitchFamily="34" charset="0"/>
            </a:endParaRPr>
          </a:p>
          <a:p>
            <a:pPr algn="l"/>
            <a:r>
              <a:rPr lang="en-GB" sz="2800" dirty="0">
                <a:solidFill>
                  <a:srgbClr val="031E43"/>
                </a:solidFill>
                <a:latin typeface="Arial" panose="020B0604020202020204" pitchFamily="34" charset="0"/>
                <a:cs typeface="Arial" panose="020B0604020202020204" pitchFamily="34" charset="0"/>
              </a:rPr>
              <a:t>Universities prize the </a:t>
            </a:r>
            <a:r>
              <a:rPr lang="en-GB" sz="2800" b="1" dirty="0">
                <a:solidFill>
                  <a:srgbClr val="031E43"/>
                </a:solidFill>
                <a:latin typeface="Arial" panose="020B0604020202020204" pitchFamily="34" charset="0"/>
                <a:cs typeface="Arial" panose="020B0604020202020204" pitchFamily="34" charset="0"/>
              </a:rPr>
              <a:t>English Baccalaureate </a:t>
            </a:r>
            <a:r>
              <a:rPr lang="en-GB" sz="2800" dirty="0">
                <a:solidFill>
                  <a:srgbClr val="031E43"/>
                </a:solidFill>
                <a:latin typeface="Arial" panose="020B0604020202020204" pitchFamily="34" charset="0"/>
                <a:cs typeface="Arial" panose="020B0604020202020204" pitchFamily="34" charset="0"/>
              </a:rPr>
              <a:t>– to get this you would need to study History or Geography and a Modern Foreign Language, alongside English, Maths and Science.  When these subjects are added to the Core, this gives you a broad, academic set of options that top universities are often looking for when looking at applications.  </a:t>
            </a:r>
          </a:p>
        </p:txBody>
      </p:sp>
    </p:spTree>
    <p:extLst>
      <p:ext uri="{BB962C8B-B14F-4D97-AF65-F5344CB8AC3E}">
        <p14:creationId xmlns:p14="http://schemas.microsoft.com/office/powerpoint/2010/main" val="4095458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C0DE0-A20E-1F65-FCBA-E554AA8C4C1D}"/>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E96B1467-E33A-EEF5-BB0B-A09024B80F4F}"/>
              </a:ext>
            </a:extLst>
          </p:cNvPr>
          <p:cNvSpPr txBox="1"/>
          <p:nvPr/>
        </p:nvSpPr>
        <p:spPr>
          <a:xfrm>
            <a:off x="13115435" y="8126001"/>
            <a:ext cx="3852210" cy="1014730"/>
          </a:xfrm>
          <a:prstGeom prst="rect">
            <a:avLst/>
          </a:prstGeom>
        </p:spPr>
        <p:txBody>
          <a:bodyPr lIns="0" tIns="0" rIns="0" bIns="0" rtlCol="0" anchor="t">
            <a:spAutoFit/>
          </a:bodyPr>
          <a:lstStyle/>
          <a:p>
            <a:pPr algn="r">
              <a:lnSpc>
                <a:spcPts val="3919"/>
              </a:lnSpc>
            </a:pPr>
            <a:r>
              <a:rPr lang="en-US" sz="2799" spc="279" dirty="0">
                <a:solidFill>
                  <a:srgbClr val="FBFADA"/>
                </a:solidFill>
                <a:latin typeface="Telegraf Bold"/>
                <a:ea typeface="Telegraf Bold"/>
                <a:cs typeface="Telegraf Bold"/>
                <a:sym typeface="Telegraf Bold"/>
              </a:rPr>
              <a:t>SDG PROGRESS REPORT 2025</a:t>
            </a:r>
          </a:p>
        </p:txBody>
      </p:sp>
      <p:grpSp>
        <p:nvGrpSpPr>
          <p:cNvPr id="5" name="Group 5">
            <a:extLst>
              <a:ext uri="{FF2B5EF4-FFF2-40B4-BE49-F238E27FC236}">
                <a16:creationId xmlns:a16="http://schemas.microsoft.com/office/drawing/2014/main" id="{F8F8D614-9CEB-CFAC-CB9B-832E542AB47D}"/>
              </a:ext>
            </a:extLst>
          </p:cNvPr>
          <p:cNvGrpSpPr/>
          <p:nvPr/>
        </p:nvGrpSpPr>
        <p:grpSpPr>
          <a:xfrm>
            <a:off x="0" y="8086209"/>
            <a:ext cx="18288000" cy="2200791"/>
            <a:chOff x="0" y="0"/>
            <a:chExt cx="3383011" cy="407114"/>
          </a:xfrm>
        </p:grpSpPr>
        <p:sp>
          <p:nvSpPr>
            <p:cNvPr id="6" name="Freeform 6">
              <a:extLst>
                <a:ext uri="{FF2B5EF4-FFF2-40B4-BE49-F238E27FC236}">
                  <a16:creationId xmlns:a16="http://schemas.microsoft.com/office/drawing/2014/main" id="{4BC8C687-912B-5195-4AC3-A99640E51822}"/>
                </a:ext>
              </a:extLst>
            </p:cNvPr>
            <p:cNvSpPr/>
            <p:nvPr/>
          </p:nvSpPr>
          <p:spPr>
            <a:xfrm>
              <a:off x="0" y="0"/>
              <a:ext cx="3383011" cy="407114"/>
            </a:xfrm>
            <a:custGeom>
              <a:avLst/>
              <a:gdLst/>
              <a:ahLst/>
              <a:cxnLst/>
              <a:rect l="l" t="t" r="r" b="b"/>
              <a:pathLst>
                <a:path w="3383011" h="407114">
                  <a:moveTo>
                    <a:pt x="0" y="0"/>
                  </a:moveTo>
                  <a:lnTo>
                    <a:pt x="3383011" y="0"/>
                  </a:lnTo>
                  <a:lnTo>
                    <a:pt x="3383011" y="407114"/>
                  </a:lnTo>
                  <a:lnTo>
                    <a:pt x="0" y="407114"/>
                  </a:lnTo>
                  <a:close/>
                </a:path>
              </a:pathLst>
            </a:custGeom>
            <a:solidFill>
              <a:srgbClr val="031E43"/>
            </a:solidFill>
          </p:spPr>
          <p:txBody>
            <a:bodyPr/>
            <a:lstStyle/>
            <a:p>
              <a:endParaRPr lang="en-GB" dirty="0"/>
            </a:p>
          </p:txBody>
        </p:sp>
      </p:grpSp>
      <p:sp>
        <p:nvSpPr>
          <p:cNvPr id="7" name="Freeform 7">
            <a:extLst>
              <a:ext uri="{FF2B5EF4-FFF2-40B4-BE49-F238E27FC236}">
                <a16:creationId xmlns:a16="http://schemas.microsoft.com/office/drawing/2014/main" id="{B7C7C799-86E3-2596-B2F5-660A182F9C84}"/>
              </a:ext>
            </a:extLst>
          </p:cNvPr>
          <p:cNvSpPr/>
          <p:nvPr/>
        </p:nvSpPr>
        <p:spPr>
          <a:xfrm>
            <a:off x="1028700" y="8680888"/>
            <a:ext cx="2967046" cy="904949"/>
          </a:xfrm>
          <a:custGeom>
            <a:avLst/>
            <a:gdLst/>
            <a:ahLst/>
            <a:cxnLst/>
            <a:rect l="l" t="t" r="r" b="b"/>
            <a:pathLst>
              <a:path w="2967046" h="904949">
                <a:moveTo>
                  <a:pt x="0" y="0"/>
                </a:moveTo>
                <a:lnTo>
                  <a:pt x="2967046" y="0"/>
                </a:lnTo>
                <a:lnTo>
                  <a:pt x="2967046" y="904949"/>
                </a:lnTo>
                <a:lnTo>
                  <a:pt x="0" y="904949"/>
                </a:lnTo>
                <a:lnTo>
                  <a:pt x="0" y="0"/>
                </a:lnTo>
                <a:close/>
              </a:path>
            </a:pathLst>
          </a:custGeom>
          <a:blipFill>
            <a:blip r:embed="rId2"/>
            <a:stretch>
              <a:fillRect/>
            </a:stretch>
          </a:blipFill>
        </p:spPr>
        <p:txBody>
          <a:bodyPr/>
          <a:lstStyle/>
          <a:p>
            <a:endParaRPr lang="en-GB" dirty="0"/>
          </a:p>
        </p:txBody>
      </p:sp>
      <p:sp>
        <p:nvSpPr>
          <p:cNvPr id="8" name="AutoShape 8">
            <a:extLst>
              <a:ext uri="{FF2B5EF4-FFF2-40B4-BE49-F238E27FC236}">
                <a16:creationId xmlns:a16="http://schemas.microsoft.com/office/drawing/2014/main" id="{44B83289-D132-08D0-65B1-588AECF7DF0A}"/>
              </a:ext>
            </a:extLst>
          </p:cNvPr>
          <p:cNvSpPr/>
          <p:nvPr/>
        </p:nvSpPr>
        <p:spPr>
          <a:xfrm flipV="1">
            <a:off x="0" y="8086209"/>
            <a:ext cx="18288000" cy="0"/>
          </a:xfrm>
          <a:prstGeom prst="line">
            <a:avLst/>
          </a:prstGeom>
          <a:ln w="95250" cap="flat">
            <a:solidFill>
              <a:srgbClr val="00A6CE"/>
            </a:solidFill>
            <a:prstDash val="solid"/>
            <a:headEnd type="none" w="sm" len="sm"/>
            <a:tailEnd type="none" w="sm" len="sm"/>
          </a:ln>
        </p:spPr>
        <p:txBody>
          <a:bodyPr/>
          <a:lstStyle/>
          <a:p>
            <a:endParaRPr lang="en-GB" dirty="0"/>
          </a:p>
        </p:txBody>
      </p:sp>
      <p:grpSp>
        <p:nvGrpSpPr>
          <p:cNvPr id="9" name="Group 9">
            <a:extLst>
              <a:ext uri="{FF2B5EF4-FFF2-40B4-BE49-F238E27FC236}">
                <a16:creationId xmlns:a16="http://schemas.microsoft.com/office/drawing/2014/main" id="{EBEC5A93-06B6-A3DF-0059-C367AE4DE103}"/>
              </a:ext>
            </a:extLst>
          </p:cNvPr>
          <p:cNvGrpSpPr/>
          <p:nvPr/>
        </p:nvGrpSpPr>
        <p:grpSpPr>
          <a:xfrm>
            <a:off x="11017556" y="8729146"/>
            <a:ext cx="6241744" cy="741988"/>
            <a:chOff x="0" y="0"/>
            <a:chExt cx="8322325" cy="989317"/>
          </a:xfrm>
        </p:grpSpPr>
        <p:sp>
          <p:nvSpPr>
            <p:cNvPr id="10" name="Freeform 10">
              <a:extLst>
                <a:ext uri="{FF2B5EF4-FFF2-40B4-BE49-F238E27FC236}">
                  <a16:creationId xmlns:a16="http://schemas.microsoft.com/office/drawing/2014/main" id="{492B79FE-C54A-B6D1-DD64-735AC4E53D80}"/>
                </a:ext>
              </a:extLst>
            </p:cNvPr>
            <p:cNvSpPr/>
            <p:nvPr/>
          </p:nvSpPr>
          <p:spPr>
            <a:xfrm>
              <a:off x="0" y="0"/>
              <a:ext cx="571580" cy="394390"/>
            </a:xfrm>
            <a:custGeom>
              <a:avLst/>
              <a:gdLst/>
              <a:ahLst/>
              <a:cxnLst/>
              <a:rect l="l" t="t" r="r" b="b"/>
              <a:pathLst>
                <a:path w="571580" h="394390">
                  <a:moveTo>
                    <a:pt x="0" y="0"/>
                  </a:moveTo>
                  <a:lnTo>
                    <a:pt x="571580" y="0"/>
                  </a:lnTo>
                  <a:lnTo>
                    <a:pt x="571580" y="394390"/>
                  </a:lnTo>
                  <a:lnTo>
                    <a:pt x="0" y="3943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dirty="0"/>
            </a:p>
          </p:txBody>
        </p:sp>
        <p:sp>
          <p:nvSpPr>
            <p:cNvPr id="11" name="TextBox 11">
              <a:extLst>
                <a:ext uri="{FF2B5EF4-FFF2-40B4-BE49-F238E27FC236}">
                  <a16:creationId xmlns:a16="http://schemas.microsoft.com/office/drawing/2014/main" id="{5AA8AFA7-3C82-F519-3852-426410E889D1}"/>
                </a:ext>
              </a:extLst>
            </p:cNvPr>
            <p:cNvSpPr txBox="1"/>
            <p:nvPr/>
          </p:nvSpPr>
          <p:spPr>
            <a:xfrm>
              <a:off x="565332" y="261744"/>
              <a:ext cx="7756993" cy="727573"/>
            </a:xfrm>
            <a:prstGeom prst="rect">
              <a:avLst/>
            </a:prstGeom>
          </p:spPr>
          <p:txBody>
            <a:bodyPr lIns="0" tIns="0" rIns="0" bIns="0" rtlCol="0" anchor="t">
              <a:spAutoFit/>
            </a:bodyPr>
            <a:lstStyle/>
            <a:p>
              <a:pPr algn="l">
                <a:lnSpc>
                  <a:spcPts val="4569"/>
                </a:lnSpc>
              </a:pPr>
              <a:r>
                <a:rPr lang="en-US" sz="3263" dirty="0">
                  <a:solidFill>
                    <a:srgbClr val="FFFFFF"/>
                  </a:solidFill>
                  <a:latin typeface="Lato Bold"/>
                  <a:ea typeface="Lato Bold"/>
                  <a:cs typeface="Lato Bold"/>
                  <a:sym typeface="Lato Bold"/>
                </a:rPr>
                <a:t>Inspiring lives through learning</a:t>
              </a:r>
            </a:p>
          </p:txBody>
        </p:sp>
      </p:grpSp>
      <p:sp>
        <p:nvSpPr>
          <p:cNvPr id="2" name="Title 1">
            <a:extLst>
              <a:ext uri="{FF2B5EF4-FFF2-40B4-BE49-F238E27FC236}">
                <a16:creationId xmlns:a16="http://schemas.microsoft.com/office/drawing/2014/main" id="{54178392-FF56-9FE7-D958-C39938EDABA0}"/>
              </a:ext>
            </a:extLst>
          </p:cNvPr>
          <p:cNvSpPr txBox="1">
            <a:spLocks/>
          </p:cNvSpPr>
          <p:nvPr/>
        </p:nvSpPr>
        <p:spPr>
          <a:xfrm>
            <a:off x="756457" y="701163"/>
            <a:ext cx="6509556" cy="7100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000" b="1" dirty="0">
                <a:solidFill>
                  <a:srgbClr val="002060"/>
                </a:solidFill>
                <a:latin typeface="Arial" panose="020B0604020202020204" pitchFamily="34" charset="0"/>
                <a:cs typeface="Arial" panose="020B0604020202020204" pitchFamily="34" charset="0"/>
              </a:rPr>
              <a:t>What is “Foundation Learning”?</a:t>
            </a:r>
          </a:p>
        </p:txBody>
      </p:sp>
      <p:sp>
        <p:nvSpPr>
          <p:cNvPr id="4" name="Content Placeholder 2">
            <a:extLst>
              <a:ext uri="{FF2B5EF4-FFF2-40B4-BE49-F238E27FC236}">
                <a16:creationId xmlns:a16="http://schemas.microsoft.com/office/drawing/2014/main" id="{C25E592C-572A-FC66-AC28-EE6D0CBB41DB}"/>
              </a:ext>
            </a:extLst>
          </p:cNvPr>
          <p:cNvSpPr txBox="1">
            <a:spLocks/>
          </p:cNvSpPr>
          <p:nvPr/>
        </p:nvSpPr>
        <p:spPr>
          <a:xfrm>
            <a:off x="756457" y="1603911"/>
            <a:ext cx="16502843" cy="603610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200" dirty="0">
                <a:solidFill>
                  <a:srgbClr val="031E43"/>
                </a:solidFill>
                <a:latin typeface="Arial" panose="020B0604020202020204" pitchFamily="34" charset="0"/>
                <a:cs typeface="Arial" panose="020B0604020202020204" pitchFamily="34" charset="0"/>
              </a:rPr>
              <a:t>This is a package of support for those students who we identify will:</a:t>
            </a:r>
          </a:p>
          <a:p>
            <a:pPr algn="l"/>
            <a:endParaRPr lang="en-GB" sz="3200" dirty="0">
              <a:solidFill>
                <a:srgbClr val="031E43"/>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3200" dirty="0">
                <a:solidFill>
                  <a:srgbClr val="031E43"/>
                </a:solidFill>
                <a:latin typeface="Arial" panose="020B0604020202020204" pitchFamily="34" charset="0"/>
                <a:cs typeface="Arial" panose="020B0604020202020204" pitchFamily="34" charset="0"/>
              </a:rPr>
              <a:t>Find the full range of GCSEs quite demanding</a:t>
            </a:r>
          </a:p>
          <a:p>
            <a:pPr marL="342900" indent="-342900" algn="l">
              <a:buFont typeface="Arial" panose="020B0604020202020204" pitchFamily="34" charset="0"/>
              <a:buChar char="•"/>
            </a:pPr>
            <a:r>
              <a:rPr lang="en-GB" sz="3200" dirty="0">
                <a:solidFill>
                  <a:srgbClr val="031E43"/>
                </a:solidFill>
                <a:latin typeface="Arial" panose="020B0604020202020204" pitchFamily="34" charset="0"/>
                <a:cs typeface="Arial" panose="020B0604020202020204" pitchFamily="34" charset="0"/>
              </a:rPr>
              <a:t>Need additional support with literacy and numeracy</a:t>
            </a:r>
          </a:p>
          <a:p>
            <a:pPr marL="342900" indent="-342900" algn="l">
              <a:buFont typeface="Arial" panose="020B0604020202020204" pitchFamily="34" charset="0"/>
              <a:buChar char="•"/>
            </a:pPr>
            <a:r>
              <a:rPr lang="en-GB" sz="3200" dirty="0">
                <a:solidFill>
                  <a:srgbClr val="031E43"/>
                </a:solidFill>
                <a:latin typeface="Arial" panose="020B0604020202020204" pitchFamily="34" charset="0"/>
                <a:cs typeface="Arial" panose="020B0604020202020204" pitchFamily="34" charset="0"/>
              </a:rPr>
              <a:t>Need additional support accessing Post-16 options</a:t>
            </a:r>
          </a:p>
          <a:p>
            <a:pPr marL="342900" indent="-342900" algn="l">
              <a:buFont typeface="Arial" panose="020B0604020202020204" pitchFamily="34" charset="0"/>
              <a:buChar char="•"/>
            </a:pPr>
            <a:r>
              <a:rPr lang="en-GB" sz="3200" dirty="0">
                <a:solidFill>
                  <a:srgbClr val="031E43"/>
                </a:solidFill>
                <a:latin typeface="Arial" panose="020B0604020202020204" pitchFamily="34" charset="0"/>
                <a:cs typeface="Arial" panose="020B0604020202020204" pitchFamily="34" charset="0"/>
              </a:rPr>
              <a:t>Benefit from focusing on a (work) skills approach to support future progression</a:t>
            </a:r>
          </a:p>
          <a:p>
            <a:pPr marL="342900" indent="-342900" algn="l">
              <a:buFont typeface="Arial" panose="020B0604020202020204" pitchFamily="34" charset="0"/>
              <a:buChar char="•"/>
            </a:pPr>
            <a:endParaRPr lang="en-GB" sz="3200" dirty="0">
              <a:solidFill>
                <a:srgbClr val="031E43"/>
              </a:solidFill>
              <a:latin typeface="Arial" panose="020B0604020202020204" pitchFamily="34" charset="0"/>
              <a:cs typeface="Arial" panose="020B0604020202020204" pitchFamily="34" charset="0"/>
            </a:endParaRPr>
          </a:p>
          <a:p>
            <a:pPr algn="l"/>
            <a:r>
              <a:rPr lang="en-GB" sz="3200" dirty="0">
                <a:solidFill>
                  <a:srgbClr val="031E43"/>
                </a:solidFill>
                <a:latin typeface="Arial" panose="020B0604020202020204" pitchFamily="34" charset="0"/>
                <a:cs typeface="Arial" panose="020B0604020202020204" pitchFamily="34" charset="0"/>
              </a:rPr>
              <a:t>This is a very bespoke offer and is adaptable across the 2 years of Year 10&amp;11.  Mrs Groves and Mr Mudge will work with myself identifying and talking to those students who we believe this course might be suitable for and we will be in contact with them.</a:t>
            </a:r>
          </a:p>
        </p:txBody>
      </p:sp>
    </p:spTree>
    <p:extLst>
      <p:ext uri="{BB962C8B-B14F-4D97-AF65-F5344CB8AC3E}">
        <p14:creationId xmlns:p14="http://schemas.microsoft.com/office/powerpoint/2010/main" val="124337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48D02-5603-09F3-4F63-26FDD4AFE8F5}"/>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0833DD8A-B7B0-7A72-527C-3A62200E0DAA}"/>
              </a:ext>
            </a:extLst>
          </p:cNvPr>
          <p:cNvSpPr txBox="1"/>
          <p:nvPr/>
        </p:nvSpPr>
        <p:spPr>
          <a:xfrm>
            <a:off x="13115435" y="8126001"/>
            <a:ext cx="3852210" cy="1014730"/>
          </a:xfrm>
          <a:prstGeom prst="rect">
            <a:avLst/>
          </a:prstGeom>
        </p:spPr>
        <p:txBody>
          <a:bodyPr lIns="0" tIns="0" rIns="0" bIns="0" rtlCol="0" anchor="t">
            <a:spAutoFit/>
          </a:bodyPr>
          <a:lstStyle/>
          <a:p>
            <a:pPr algn="r">
              <a:lnSpc>
                <a:spcPts val="3919"/>
              </a:lnSpc>
            </a:pPr>
            <a:r>
              <a:rPr lang="en-US" sz="2799" spc="279" dirty="0">
                <a:solidFill>
                  <a:srgbClr val="FBFADA"/>
                </a:solidFill>
                <a:latin typeface="Telegraf Bold"/>
                <a:ea typeface="Telegraf Bold"/>
                <a:cs typeface="Telegraf Bold"/>
                <a:sym typeface="Telegraf Bold"/>
              </a:rPr>
              <a:t>SDG PROGRESS REPORT 2025</a:t>
            </a:r>
          </a:p>
        </p:txBody>
      </p:sp>
      <p:grpSp>
        <p:nvGrpSpPr>
          <p:cNvPr id="5" name="Group 5">
            <a:extLst>
              <a:ext uri="{FF2B5EF4-FFF2-40B4-BE49-F238E27FC236}">
                <a16:creationId xmlns:a16="http://schemas.microsoft.com/office/drawing/2014/main" id="{4CE1AF97-5A1C-0F04-E94C-71283BFC524F}"/>
              </a:ext>
            </a:extLst>
          </p:cNvPr>
          <p:cNvGrpSpPr/>
          <p:nvPr/>
        </p:nvGrpSpPr>
        <p:grpSpPr>
          <a:xfrm>
            <a:off x="0" y="8086209"/>
            <a:ext cx="18288000" cy="2200791"/>
            <a:chOff x="0" y="0"/>
            <a:chExt cx="3383011" cy="407114"/>
          </a:xfrm>
        </p:grpSpPr>
        <p:sp>
          <p:nvSpPr>
            <p:cNvPr id="6" name="Freeform 6">
              <a:extLst>
                <a:ext uri="{FF2B5EF4-FFF2-40B4-BE49-F238E27FC236}">
                  <a16:creationId xmlns:a16="http://schemas.microsoft.com/office/drawing/2014/main" id="{687B62F9-AB49-88BB-F366-F5D15EF1CEDE}"/>
                </a:ext>
              </a:extLst>
            </p:cNvPr>
            <p:cNvSpPr/>
            <p:nvPr/>
          </p:nvSpPr>
          <p:spPr>
            <a:xfrm>
              <a:off x="0" y="0"/>
              <a:ext cx="3383011" cy="407114"/>
            </a:xfrm>
            <a:custGeom>
              <a:avLst/>
              <a:gdLst/>
              <a:ahLst/>
              <a:cxnLst/>
              <a:rect l="l" t="t" r="r" b="b"/>
              <a:pathLst>
                <a:path w="3383011" h="407114">
                  <a:moveTo>
                    <a:pt x="0" y="0"/>
                  </a:moveTo>
                  <a:lnTo>
                    <a:pt x="3383011" y="0"/>
                  </a:lnTo>
                  <a:lnTo>
                    <a:pt x="3383011" y="407114"/>
                  </a:lnTo>
                  <a:lnTo>
                    <a:pt x="0" y="407114"/>
                  </a:lnTo>
                  <a:close/>
                </a:path>
              </a:pathLst>
            </a:custGeom>
            <a:solidFill>
              <a:srgbClr val="031E43"/>
            </a:solidFill>
          </p:spPr>
          <p:txBody>
            <a:bodyPr/>
            <a:lstStyle/>
            <a:p>
              <a:endParaRPr lang="en-GB" dirty="0"/>
            </a:p>
          </p:txBody>
        </p:sp>
      </p:grpSp>
      <p:sp>
        <p:nvSpPr>
          <p:cNvPr id="7" name="Freeform 7">
            <a:extLst>
              <a:ext uri="{FF2B5EF4-FFF2-40B4-BE49-F238E27FC236}">
                <a16:creationId xmlns:a16="http://schemas.microsoft.com/office/drawing/2014/main" id="{C64D63F5-3DEF-AEB6-D93D-B8674C8AA0E7}"/>
              </a:ext>
            </a:extLst>
          </p:cNvPr>
          <p:cNvSpPr/>
          <p:nvPr/>
        </p:nvSpPr>
        <p:spPr>
          <a:xfrm>
            <a:off x="1028700" y="8680888"/>
            <a:ext cx="2967046" cy="904949"/>
          </a:xfrm>
          <a:custGeom>
            <a:avLst/>
            <a:gdLst/>
            <a:ahLst/>
            <a:cxnLst/>
            <a:rect l="l" t="t" r="r" b="b"/>
            <a:pathLst>
              <a:path w="2967046" h="904949">
                <a:moveTo>
                  <a:pt x="0" y="0"/>
                </a:moveTo>
                <a:lnTo>
                  <a:pt x="2967046" y="0"/>
                </a:lnTo>
                <a:lnTo>
                  <a:pt x="2967046" y="904949"/>
                </a:lnTo>
                <a:lnTo>
                  <a:pt x="0" y="904949"/>
                </a:lnTo>
                <a:lnTo>
                  <a:pt x="0" y="0"/>
                </a:lnTo>
                <a:close/>
              </a:path>
            </a:pathLst>
          </a:custGeom>
          <a:blipFill>
            <a:blip r:embed="rId2"/>
            <a:stretch>
              <a:fillRect/>
            </a:stretch>
          </a:blipFill>
        </p:spPr>
        <p:txBody>
          <a:bodyPr/>
          <a:lstStyle/>
          <a:p>
            <a:endParaRPr lang="en-GB" dirty="0"/>
          </a:p>
        </p:txBody>
      </p:sp>
      <p:sp>
        <p:nvSpPr>
          <p:cNvPr id="8" name="AutoShape 8">
            <a:extLst>
              <a:ext uri="{FF2B5EF4-FFF2-40B4-BE49-F238E27FC236}">
                <a16:creationId xmlns:a16="http://schemas.microsoft.com/office/drawing/2014/main" id="{A8029654-37A7-8312-8CD2-FEE7820A51ED}"/>
              </a:ext>
            </a:extLst>
          </p:cNvPr>
          <p:cNvSpPr/>
          <p:nvPr/>
        </p:nvSpPr>
        <p:spPr>
          <a:xfrm flipV="1">
            <a:off x="0" y="8086209"/>
            <a:ext cx="18288000" cy="0"/>
          </a:xfrm>
          <a:prstGeom prst="line">
            <a:avLst/>
          </a:prstGeom>
          <a:ln w="95250" cap="flat">
            <a:solidFill>
              <a:srgbClr val="00A6CE"/>
            </a:solidFill>
            <a:prstDash val="solid"/>
            <a:headEnd type="none" w="sm" len="sm"/>
            <a:tailEnd type="none" w="sm" len="sm"/>
          </a:ln>
        </p:spPr>
        <p:txBody>
          <a:bodyPr/>
          <a:lstStyle/>
          <a:p>
            <a:endParaRPr lang="en-GB" dirty="0"/>
          </a:p>
        </p:txBody>
      </p:sp>
      <p:grpSp>
        <p:nvGrpSpPr>
          <p:cNvPr id="9" name="Group 9">
            <a:extLst>
              <a:ext uri="{FF2B5EF4-FFF2-40B4-BE49-F238E27FC236}">
                <a16:creationId xmlns:a16="http://schemas.microsoft.com/office/drawing/2014/main" id="{A9661A73-50A0-7EE6-17EF-EB52E47BA9EF}"/>
              </a:ext>
            </a:extLst>
          </p:cNvPr>
          <p:cNvGrpSpPr/>
          <p:nvPr/>
        </p:nvGrpSpPr>
        <p:grpSpPr>
          <a:xfrm>
            <a:off x="11017556" y="8729146"/>
            <a:ext cx="6241744" cy="741988"/>
            <a:chOff x="0" y="0"/>
            <a:chExt cx="8322325" cy="989317"/>
          </a:xfrm>
        </p:grpSpPr>
        <p:sp>
          <p:nvSpPr>
            <p:cNvPr id="10" name="Freeform 10">
              <a:extLst>
                <a:ext uri="{FF2B5EF4-FFF2-40B4-BE49-F238E27FC236}">
                  <a16:creationId xmlns:a16="http://schemas.microsoft.com/office/drawing/2014/main" id="{E50326BC-6217-0112-59B0-959B8860F43A}"/>
                </a:ext>
              </a:extLst>
            </p:cNvPr>
            <p:cNvSpPr/>
            <p:nvPr/>
          </p:nvSpPr>
          <p:spPr>
            <a:xfrm>
              <a:off x="0" y="0"/>
              <a:ext cx="571580" cy="394390"/>
            </a:xfrm>
            <a:custGeom>
              <a:avLst/>
              <a:gdLst/>
              <a:ahLst/>
              <a:cxnLst/>
              <a:rect l="l" t="t" r="r" b="b"/>
              <a:pathLst>
                <a:path w="571580" h="394390">
                  <a:moveTo>
                    <a:pt x="0" y="0"/>
                  </a:moveTo>
                  <a:lnTo>
                    <a:pt x="571580" y="0"/>
                  </a:lnTo>
                  <a:lnTo>
                    <a:pt x="571580" y="394390"/>
                  </a:lnTo>
                  <a:lnTo>
                    <a:pt x="0" y="3943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dirty="0"/>
            </a:p>
          </p:txBody>
        </p:sp>
        <p:sp>
          <p:nvSpPr>
            <p:cNvPr id="11" name="TextBox 11">
              <a:extLst>
                <a:ext uri="{FF2B5EF4-FFF2-40B4-BE49-F238E27FC236}">
                  <a16:creationId xmlns:a16="http://schemas.microsoft.com/office/drawing/2014/main" id="{F823D4A0-CD50-E3D6-8A10-8A3C9A480EF4}"/>
                </a:ext>
              </a:extLst>
            </p:cNvPr>
            <p:cNvSpPr txBox="1"/>
            <p:nvPr/>
          </p:nvSpPr>
          <p:spPr>
            <a:xfrm>
              <a:off x="565332" y="261744"/>
              <a:ext cx="7756993" cy="727573"/>
            </a:xfrm>
            <a:prstGeom prst="rect">
              <a:avLst/>
            </a:prstGeom>
          </p:spPr>
          <p:txBody>
            <a:bodyPr lIns="0" tIns="0" rIns="0" bIns="0" rtlCol="0" anchor="t">
              <a:spAutoFit/>
            </a:bodyPr>
            <a:lstStyle/>
            <a:p>
              <a:pPr algn="l">
                <a:lnSpc>
                  <a:spcPts val="4569"/>
                </a:lnSpc>
              </a:pPr>
              <a:r>
                <a:rPr lang="en-US" sz="3263" dirty="0">
                  <a:solidFill>
                    <a:srgbClr val="FFFFFF"/>
                  </a:solidFill>
                  <a:latin typeface="Lato Bold"/>
                  <a:ea typeface="Lato Bold"/>
                  <a:cs typeface="Lato Bold"/>
                  <a:sym typeface="Lato Bold"/>
                </a:rPr>
                <a:t>Inspiring lives through learning</a:t>
              </a:r>
            </a:p>
          </p:txBody>
        </p:sp>
      </p:grpSp>
      <p:sp>
        <p:nvSpPr>
          <p:cNvPr id="4" name="Title 1">
            <a:extLst>
              <a:ext uri="{FF2B5EF4-FFF2-40B4-BE49-F238E27FC236}">
                <a16:creationId xmlns:a16="http://schemas.microsoft.com/office/drawing/2014/main" id="{B4C2BCA9-BD80-9C1C-4E4A-A604A670D6B1}"/>
              </a:ext>
            </a:extLst>
          </p:cNvPr>
          <p:cNvSpPr txBox="1">
            <a:spLocks/>
          </p:cNvSpPr>
          <p:nvPr/>
        </p:nvSpPr>
        <p:spPr>
          <a:xfrm>
            <a:off x="740968" y="246956"/>
            <a:ext cx="6509556" cy="7100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000" b="1" dirty="0">
                <a:solidFill>
                  <a:srgbClr val="031E43"/>
                </a:solidFill>
                <a:latin typeface="Arial" panose="020B0604020202020204" pitchFamily="34" charset="0"/>
                <a:cs typeface="Arial" panose="020B0604020202020204" pitchFamily="34" charset="0"/>
              </a:rPr>
              <a:t>Help and Support with Careers</a:t>
            </a:r>
          </a:p>
        </p:txBody>
      </p:sp>
      <p:pic>
        <p:nvPicPr>
          <p:cNvPr id="12" name="Picture 11">
            <a:extLst>
              <a:ext uri="{FF2B5EF4-FFF2-40B4-BE49-F238E27FC236}">
                <a16:creationId xmlns:a16="http://schemas.microsoft.com/office/drawing/2014/main" id="{60CB8C28-95E0-B54F-D8B7-EC595DA8FAAA}"/>
              </a:ext>
            </a:extLst>
          </p:cNvPr>
          <p:cNvPicPr>
            <a:picLocks noChangeAspect="1"/>
          </p:cNvPicPr>
          <p:nvPr/>
        </p:nvPicPr>
        <p:blipFill>
          <a:blip r:embed="rId5"/>
          <a:stretch>
            <a:fillRect/>
          </a:stretch>
        </p:blipFill>
        <p:spPr>
          <a:xfrm>
            <a:off x="647056" y="956983"/>
            <a:ext cx="9824435" cy="6602508"/>
          </a:xfrm>
          <a:prstGeom prst="rect">
            <a:avLst/>
          </a:prstGeom>
        </p:spPr>
      </p:pic>
      <p:sp>
        <p:nvSpPr>
          <p:cNvPr id="13" name="Rectangle 12">
            <a:extLst>
              <a:ext uri="{FF2B5EF4-FFF2-40B4-BE49-F238E27FC236}">
                <a16:creationId xmlns:a16="http://schemas.microsoft.com/office/drawing/2014/main" id="{2E61E1A0-FE3F-6590-A9ED-9E0109AA4EC8}"/>
              </a:ext>
            </a:extLst>
          </p:cNvPr>
          <p:cNvSpPr/>
          <p:nvPr/>
        </p:nvSpPr>
        <p:spPr>
          <a:xfrm>
            <a:off x="11017556" y="980501"/>
            <a:ext cx="5543268" cy="6186309"/>
          </a:xfrm>
          <a:prstGeom prst="rect">
            <a:avLst/>
          </a:prstGeom>
        </p:spPr>
        <p:txBody>
          <a:bodyPr wrap="square" lIns="91440" tIns="45720" rIns="91440" bIns="45720" anchor="t">
            <a:spAutoFit/>
          </a:bodyPr>
          <a:lstStyle/>
          <a:p>
            <a:r>
              <a:rPr lang="en-GB" sz="3600" dirty="0">
                <a:solidFill>
                  <a:srgbClr val="031E43"/>
                </a:solidFill>
                <a:latin typeface="Arial"/>
                <a:cs typeface="Arial"/>
              </a:rPr>
              <a:t>They will be looking at their option choices within Education for Life lessons during January/February – this will help them with answering some of their questions.  You/they can also use the links on the school website and the various websites we subscribe to e.g. Unifrog.</a:t>
            </a:r>
          </a:p>
        </p:txBody>
      </p:sp>
    </p:spTree>
    <p:extLst>
      <p:ext uri="{BB962C8B-B14F-4D97-AF65-F5344CB8AC3E}">
        <p14:creationId xmlns:p14="http://schemas.microsoft.com/office/powerpoint/2010/main" val="1816913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CF3A6-ECE2-29AC-3CC0-EC1E3E86E761}"/>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F962272C-0FA3-62FF-EF75-3C1FE060599F}"/>
              </a:ext>
            </a:extLst>
          </p:cNvPr>
          <p:cNvSpPr txBox="1"/>
          <p:nvPr/>
        </p:nvSpPr>
        <p:spPr>
          <a:xfrm>
            <a:off x="13115435" y="8126001"/>
            <a:ext cx="3852210" cy="1014730"/>
          </a:xfrm>
          <a:prstGeom prst="rect">
            <a:avLst/>
          </a:prstGeom>
        </p:spPr>
        <p:txBody>
          <a:bodyPr lIns="0" tIns="0" rIns="0" bIns="0" rtlCol="0" anchor="t">
            <a:spAutoFit/>
          </a:bodyPr>
          <a:lstStyle/>
          <a:p>
            <a:pPr algn="r">
              <a:lnSpc>
                <a:spcPts val="3919"/>
              </a:lnSpc>
            </a:pPr>
            <a:r>
              <a:rPr lang="en-US" sz="2799" spc="279" dirty="0">
                <a:solidFill>
                  <a:srgbClr val="FBFADA"/>
                </a:solidFill>
                <a:latin typeface="Telegraf Bold"/>
                <a:ea typeface="Telegraf Bold"/>
                <a:cs typeface="Telegraf Bold"/>
                <a:sym typeface="Telegraf Bold"/>
              </a:rPr>
              <a:t>SDG PROGRESS REPORT 2025</a:t>
            </a:r>
          </a:p>
        </p:txBody>
      </p:sp>
      <p:grpSp>
        <p:nvGrpSpPr>
          <p:cNvPr id="5" name="Group 5">
            <a:extLst>
              <a:ext uri="{FF2B5EF4-FFF2-40B4-BE49-F238E27FC236}">
                <a16:creationId xmlns:a16="http://schemas.microsoft.com/office/drawing/2014/main" id="{CE15DC6D-71FA-3812-233B-D028D4F2D7C9}"/>
              </a:ext>
            </a:extLst>
          </p:cNvPr>
          <p:cNvGrpSpPr/>
          <p:nvPr/>
        </p:nvGrpSpPr>
        <p:grpSpPr>
          <a:xfrm>
            <a:off x="0" y="8086209"/>
            <a:ext cx="18288000" cy="2200791"/>
            <a:chOff x="0" y="0"/>
            <a:chExt cx="3383011" cy="407114"/>
          </a:xfrm>
        </p:grpSpPr>
        <p:sp>
          <p:nvSpPr>
            <p:cNvPr id="6" name="Freeform 6">
              <a:extLst>
                <a:ext uri="{FF2B5EF4-FFF2-40B4-BE49-F238E27FC236}">
                  <a16:creationId xmlns:a16="http://schemas.microsoft.com/office/drawing/2014/main" id="{8AAA13DB-7C28-AEC2-12BC-3BC56F193C29}"/>
                </a:ext>
              </a:extLst>
            </p:cNvPr>
            <p:cNvSpPr/>
            <p:nvPr/>
          </p:nvSpPr>
          <p:spPr>
            <a:xfrm>
              <a:off x="0" y="0"/>
              <a:ext cx="3383011" cy="407114"/>
            </a:xfrm>
            <a:custGeom>
              <a:avLst/>
              <a:gdLst/>
              <a:ahLst/>
              <a:cxnLst/>
              <a:rect l="l" t="t" r="r" b="b"/>
              <a:pathLst>
                <a:path w="3383011" h="407114">
                  <a:moveTo>
                    <a:pt x="0" y="0"/>
                  </a:moveTo>
                  <a:lnTo>
                    <a:pt x="3383011" y="0"/>
                  </a:lnTo>
                  <a:lnTo>
                    <a:pt x="3383011" y="407114"/>
                  </a:lnTo>
                  <a:lnTo>
                    <a:pt x="0" y="407114"/>
                  </a:lnTo>
                  <a:close/>
                </a:path>
              </a:pathLst>
            </a:custGeom>
            <a:solidFill>
              <a:srgbClr val="031E43"/>
            </a:solidFill>
          </p:spPr>
          <p:txBody>
            <a:bodyPr/>
            <a:lstStyle/>
            <a:p>
              <a:endParaRPr lang="en-GB" dirty="0"/>
            </a:p>
          </p:txBody>
        </p:sp>
      </p:grpSp>
      <p:sp>
        <p:nvSpPr>
          <p:cNvPr id="7" name="Freeform 7">
            <a:extLst>
              <a:ext uri="{FF2B5EF4-FFF2-40B4-BE49-F238E27FC236}">
                <a16:creationId xmlns:a16="http://schemas.microsoft.com/office/drawing/2014/main" id="{4431EB98-519E-C969-E013-B498CE6666A0}"/>
              </a:ext>
            </a:extLst>
          </p:cNvPr>
          <p:cNvSpPr/>
          <p:nvPr/>
        </p:nvSpPr>
        <p:spPr>
          <a:xfrm>
            <a:off x="1028700" y="8680888"/>
            <a:ext cx="2967046" cy="904949"/>
          </a:xfrm>
          <a:custGeom>
            <a:avLst/>
            <a:gdLst/>
            <a:ahLst/>
            <a:cxnLst/>
            <a:rect l="l" t="t" r="r" b="b"/>
            <a:pathLst>
              <a:path w="2967046" h="904949">
                <a:moveTo>
                  <a:pt x="0" y="0"/>
                </a:moveTo>
                <a:lnTo>
                  <a:pt x="2967046" y="0"/>
                </a:lnTo>
                <a:lnTo>
                  <a:pt x="2967046" y="904949"/>
                </a:lnTo>
                <a:lnTo>
                  <a:pt x="0" y="904949"/>
                </a:lnTo>
                <a:lnTo>
                  <a:pt x="0" y="0"/>
                </a:lnTo>
                <a:close/>
              </a:path>
            </a:pathLst>
          </a:custGeom>
          <a:blipFill>
            <a:blip r:embed="rId2"/>
            <a:stretch>
              <a:fillRect/>
            </a:stretch>
          </a:blipFill>
        </p:spPr>
        <p:txBody>
          <a:bodyPr/>
          <a:lstStyle/>
          <a:p>
            <a:endParaRPr lang="en-GB" dirty="0"/>
          </a:p>
        </p:txBody>
      </p:sp>
      <p:sp>
        <p:nvSpPr>
          <p:cNvPr id="8" name="AutoShape 8">
            <a:extLst>
              <a:ext uri="{FF2B5EF4-FFF2-40B4-BE49-F238E27FC236}">
                <a16:creationId xmlns:a16="http://schemas.microsoft.com/office/drawing/2014/main" id="{57066136-266A-B763-F52A-03DEC6F4150B}"/>
              </a:ext>
            </a:extLst>
          </p:cNvPr>
          <p:cNvSpPr/>
          <p:nvPr/>
        </p:nvSpPr>
        <p:spPr>
          <a:xfrm flipV="1">
            <a:off x="0" y="8086209"/>
            <a:ext cx="18288000" cy="0"/>
          </a:xfrm>
          <a:prstGeom prst="line">
            <a:avLst/>
          </a:prstGeom>
          <a:ln w="95250" cap="flat">
            <a:solidFill>
              <a:srgbClr val="00A6CE"/>
            </a:solidFill>
            <a:prstDash val="solid"/>
            <a:headEnd type="none" w="sm" len="sm"/>
            <a:tailEnd type="none" w="sm" len="sm"/>
          </a:ln>
        </p:spPr>
        <p:txBody>
          <a:bodyPr/>
          <a:lstStyle/>
          <a:p>
            <a:endParaRPr lang="en-GB" dirty="0"/>
          </a:p>
        </p:txBody>
      </p:sp>
      <p:grpSp>
        <p:nvGrpSpPr>
          <p:cNvPr id="9" name="Group 9">
            <a:extLst>
              <a:ext uri="{FF2B5EF4-FFF2-40B4-BE49-F238E27FC236}">
                <a16:creationId xmlns:a16="http://schemas.microsoft.com/office/drawing/2014/main" id="{43B887DC-B5AE-6E46-A01C-7386BE4D707B}"/>
              </a:ext>
            </a:extLst>
          </p:cNvPr>
          <p:cNvGrpSpPr/>
          <p:nvPr/>
        </p:nvGrpSpPr>
        <p:grpSpPr>
          <a:xfrm>
            <a:off x="11017556" y="8729146"/>
            <a:ext cx="6241744" cy="741988"/>
            <a:chOff x="0" y="0"/>
            <a:chExt cx="8322325" cy="989317"/>
          </a:xfrm>
        </p:grpSpPr>
        <p:sp>
          <p:nvSpPr>
            <p:cNvPr id="10" name="Freeform 10">
              <a:extLst>
                <a:ext uri="{FF2B5EF4-FFF2-40B4-BE49-F238E27FC236}">
                  <a16:creationId xmlns:a16="http://schemas.microsoft.com/office/drawing/2014/main" id="{8F60D502-64B8-6AC6-5888-D39BC4F8846E}"/>
                </a:ext>
              </a:extLst>
            </p:cNvPr>
            <p:cNvSpPr/>
            <p:nvPr/>
          </p:nvSpPr>
          <p:spPr>
            <a:xfrm>
              <a:off x="0" y="0"/>
              <a:ext cx="571580" cy="394390"/>
            </a:xfrm>
            <a:custGeom>
              <a:avLst/>
              <a:gdLst/>
              <a:ahLst/>
              <a:cxnLst/>
              <a:rect l="l" t="t" r="r" b="b"/>
              <a:pathLst>
                <a:path w="571580" h="394390">
                  <a:moveTo>
                    <a:pt x="0" y="0"/>
                  </a:moveTo>
                  <a:lnTo>
                    <a:pt x="571580" y="0"/>
                  </a:lnTo>
                  <a:lnTo>
                    <a:pt x="571580" y="394390"/>
                  </a:lnTo>
                  <a:lnTo>
                    <a:pt x="0" y="3943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dirty="0"/>
            </a:p>
          </p:txBody>
        </p:sp>
        <p:sp>
          <p:nvSpPr>
            <p:cNvPr id="11" name="TextBox 11">
              <a:extLst>
                <a:ext uri="{FF2B5EF4-FFF2-40B4-BE49-F238E27FC236}">
                  <a16:creationId xmlns:a16="http://schemas.microsoft.com/office/drawing/2014/main" id="{A358E69E-C143-ECBD-3874-76B4FE1D4AC4}"/>
                </a:ext>
              </a:extLst>
            </p:cNvPr>
            <p:cNvSpPr txBox="1"/>
            <p:nvPr/>
          </p:nvSpPr>
          <p:spPr>
            <a:xfrm>
              <a:off x="565332" y="261744"/>
              <a:ext cx="7756993" cy="727573"/>
            </a:xfrm>
            <a:prstGeom prst="rect">
              <a:avLst/>
            </a:prstGeom>
          </p:spPr>
          <p:txBody>
            <a:bodyPr lIns="0" tIns="0" rIns="0" bIns="0" rtlCol="0" anchor="t">
              <a:spAutoFit/>
            </a:bodyPr>
            <a:lstStyle/>
            <a:p>
              <a:pPr algn="l">
                <a:lnSpc>
                  <a:spcPts val="4569"/>
                </a:lnSpc>
              </a:pPr>
              <a:r>
                <a:rPr lang="en-US" sz="3263" dirty="0">
                  <a:solidFill>
                    <a:srgbClr val="FFFFFF"/>
                  </a:solidFill>
                  <a:latin typeface="Lato Bold"/>
                  <a:ea typeface="Lato Bold"/>
                  <a:cs typeface="Lato Bold"/>
                  <a:sym typeface="Lato Bold"/>
                </a:rPr>
                <a:t>Inspiring lives through learning</a:t>
              </a:r>
            </a:p>
          </p:txBody>
        </p:sp>
      </p:grpSp>
      <p:sp>
        <p:nvSpPr>
          <p:cNvPr id="4" name="Title 1">
            <a:extLst>
              <a:ext uri="{FF2B5EF4-FFF2-40B4-BE49-F238E27FC236}">
                <a16:creationId xmlns:a16="http://schemas.microsoft.com/office/drawing/2014/main" id="{13BB592D-E1B9-7B93-3239-7C858F8A797C}"/>
              </a:ext>
            </a:extLst>
          </p:cNvPr>
          <p:cNvSpPr txBox="1">
            <a:spLocks/>
          </p:cNvSpPr>
          <p:nvPr/>
        </p:nvSpPr>
        <p:spPr>
          <a:xfrm>
            <a:off x="740968" y="246956"/>
            <a:ext cx="15603832" cy="7100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000" b="1" dirty="0">
                <a:solidFill>
                  <a:srgbClr val="031E43"/>
                </a:solidFill>
                <a:latin typeface="Arial" panose="020B0604020202020204" pitchFamily="34" charset="0"/>
                <a:cs typeface="Arial" panose="020B0604020202020204" pitchFamily="34" charset="0"/>
              </a:rPr>
              <a:t>Help and Support with Careers – 21</a:t>
            </a:r>
            <a:r>
              <a:rPr lang="en-GB" sz="3000" b="1" baseline="30000" dirty="0">
                <a:solidFill>
                  <a:srgbClr val="031E43"/>
                </a:solidFill>
                <a:latin typeface="Arial" panose="020B0604020202020204" pitchFamily="34" charset="0"/>
                <a:cs typeface="Arial" panose="020B0604020202020204" pitchFamily="34" charset="0"/>
              </a:rPr>
              <a:t>st</a:t>
            </a:r>
            <a:r>
              <a:rPr lang="en-GB" sz="3000" b="1" dirty="0">
                <a:solidFill>
                  <a:srgbClr val="031E43"/>
                </a:solidFill>
                <a:latin typeface="Arial" panose="020B0604020202020204" pitchFamily="34" charset="0"/>
                <a:cs typeface="Arial" panose="020B0604020202020204" pitchFamily="34" charset="0"/>
              </a:rPr>
              <a:t> Century Careers</a:t>
            </a:r>
          </a:p>
        </p:txBody>
      </p:sp>
      <p:pic>
        <p:nvPicPr>
          <p:cNvPr id="2" name="Picture 3">
            <a:extLst>
              <a:ext uri="{FF2B5EF4-FFF2-40B4-BE49-F238E27FC236}">
                <a16:creationId xmlns:a16="http://schemas.microsoft.com/office/drawing/2014/main" id="{E0E48C51-690F-B308-117B-A7E990FFDE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8699" y="1317951"/>
            <a:ext cx="7837839" cy="59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Content Placeholder 2">
            <a:extLst>
              <a:ext uri="{FF2B5EF4-FFF2-40B4-BE49-F238E27FC236}">
                <a16:creationId xmlns:a16="http://schemas.microsoft.com/office/drawing/2014/main" id="{2E9204A0-6241-A05C-F6AC-8370ACDE1B2C}"/>
              </a:ext>
            </a:extLst>
          </p:cNvPr>
          <p:cNvSpPr txBox="1">
            <a:spLocks/>
          </p:cNvSpPr>
          <p:nvPr/>
        </p:nvSpPr>
        <p:spPr>
          <a:xfrm>
            <a:off x="10005134" y="1153291"/>
            <a:ext cx="4899506" cy="6526515"/>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4000" b="1" u="sng" dirty="0">
                <a:solidFill>
                  <a:srgbClr val="031E43"/>
                </a:solidFill>
                <a:latin typeface="Arial" panose="020B0604020202020204" pitchFamily="34" charset="0"/>
                <a:cs typeface="Arial" panose="020B0604020202020204" pitchFamily="34" charset="0"/>
              </a:rPr>
              <a:t>Their Career </a:t>
            </a:r>
            <a:r>
              <a:rPr lang="en-GB" sz="4000" dirty="0">
                <a:solidFill>
                  <a:srgbClr val="031E43"/>
                </a:solidFill>
                <a:latin typeface="Arial" panose="020B0604020202020204" pitchFamily="34" charset="0"/>
                <a:cs typeface="Arial" panose="020B0604020202020204" pitchFamily="34" charset="0"/>
              </a:rPr>
              <a:t>– not a linear path but crazy paving which they have to lay themselves </a:t>
            </a:r>
          </a:p>
          <a:p>
            <a:pPr algn="l"/>
            <a:endParaRPr lang="en-GB" sz="4000" dirty="0">
              <a:solidFill>
                <a:srgbClr val="031E43"/>
              </a:solidFill>
              <a:latin typeface="Arial" panose="020B0604020202020204" pitchFamily="34" charset="0"/>
              <a:cs typeface="Arial" panose="020B0604020202020204" pitchFamily="34" charset="0"/>
            </a:endParaRPr>
          </a:p>
          <a:p>
            <a:pPr algn="l"/>
            <a:r>
              <a:rPr lang="en-GB" sz="4000" dirty="0">
                <a:solidFill>
                  <a:srgbClr val="031E43"/>
                </a:solidFill>
                <a:latin typeface="Arial" panose="020B0604020202020204" pitchFamily="34" charset="0"/>
                <a:cs typeface="Arial" panose="020B0604020202020204" pitchFamily="34" charset="0"/>
              </a:rPr>
              <a:t>Adapted from:</a:t>
            </a:r>
          </a:p>
          <a:p>
            <a:pPr algn="l"/>
            <a:r>
              <a:rPr lang="en-GB" sz="4000" dirty="0">
                <a:solidFill>
                  <a:srgbClr val="031E43"/>
                </a:solidFill>
                <a:latin typeface="Arial" panose="020B0604020202020204" pitchFamily="34" charset="0"/>
                <a:cs typeface="Arial" panose="020B0604020202020204" pitchFamily="34" charset="0"/>
              </a:rPr>
              <a:t>Dominic Cadbury, past CEO and Chief Executive of Cadbury Schweppes Plc</a:t>
            </a:r>
          </a:p>
        </p:txBody>
      </p:sp>
    </p:spTree>
    <p:extLst>
      <p:ext uri="{BB962C8B-B14F-4D97-AF65-F5344CB8AC3E}">
        <p14:creationId xmlns:p14="http://schemas.microsoft.com/office/powerpoint/2010/main" val="7865185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099E4-5171-858A-225D-98DDBE7443F9}"/>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6D7C32B1-42C2-CC4C-4857-B63FD3B9CF68}"/>
              </a:ext>
            </a:extLst>
          </p:cNvPr>
          <p:cNvSpPr txBox="1"/>
          <p:nvPr/>
        </p:nvSpPr>
        <p:spPr>
          <a:xfrm>
            <a:off x="13115435" y="8126001"/>
            <a:ext cx="3852210" cy="1014730"/>
          </a:xfrm>
          <a:prstGeom prst="rect">
            <a:avLst/>
          </a:prstGeom>
        </p:spPr>
        <p:txBody>
          <a:bodyPr lIns="0" tIns="0" rIns="0" bIns="0" rtlCol="0" anchor="t">
            <a:spAutoFit/>
          </a:bodyPr>
          <a:lstStyle/>
          <a:p>
            <a:pPr algn="r">
              <a:lnSpc>
                <a:spcPts val="3919"/>
              </a:lnSpc>
            </a:pPr>
            <a:r>
              <a:rPr lang="en-US" sz="2799" spc="279" dirty="0">
                <a:solidFill>
                  <a:srgbClr val="FBFADA"/>
                </a:solidFill>
                <a:latin typeface="Telegraf Bold"/>
                <a:ea typeface="Telegraf Bold"/>
                <a:cs typeface="Telegraf Bold"/>
                <a:sym typeface="Telegraf Bold"/>
              </a:rPr>
              <a:t>SDG PROGRESS REPORT 2025</a:t>
            </a:r>
          </a:p>
        </p:txBody>
      </p:sp>
      <p:grpSp>
        <p:nvGrpSpPr>
          <p:cNvPr id="5" name="Group 5">
            <a:extLst>
              <a:ext uri="{FF2B5EF4-FFF2-40B4-BE49-F238E27FC236}">
                <a16:creationId xmlns:a16="http://schemas.microsoft.com/office/drawing/2014/main" id="{EEABFBE0-FE7E-F087-A027-117B9B75C303}"/>
              </a:ext>
            </a:extLst>
          </p:cNvPr>
          <p:cNvGrpSpPr/>
          <p:nvPr/>
        </p:nvGrpSpPr>
        <p:grpSpPr>
          <a:xfrm>
            <a:off x="0" y="8086209"/>
            <a:ext cx="18288000" cy="2200791"/>
            <a:chOff x="0" y="0"/>
            <a:chExt cx="3383011" cy="407114"/>
          </a:xfrm>
        </p:grpSpPr>
        <p:sp>
          <p:nvSpPr>
            <p:cNvPr id="6" name="Freeform 6">
              <a:extLst>
                <a:ext uri="{FF2B5EF4-FFF2-40B4-BE49-F238E27FC236}">
                  <a16:creationId xmlns:a16="http://schemas.microsoft.com/office/drawing/2014/main" id="{76C5662E-9AC5-4364-89D3-F71EAAC15011}"/>
                </a:ext>
              </a:extLst>
            </p:cNvPr>
            <p:cNvSpPr/>
            <p:nvPr/>
          </p:nvSpPr>
          <p:spPr>
            <a:xfrm>
              <a:off x="0" y="0"/>
              <a:ext cx="3383011" cy="407114"/>
            </a:xfrm>
            <a:custGeom>
              <a:avLst/>
              <a:gdLst/>
              <a:ahLst/>
              <a:cxnLst/>
              <a:rect l="l" t="t" r="r" b="b"/>
              <a:pathLst>
                <a:path w="3383011" h="407114">
                  <a:moveTo>
                    <a:pt x="0" y="0"/>
                  </a:moveTo>
                  <a:lnTo>
                    <a:pt x="3383011" y="0"/>
                  </a:lnTo>
                  <a:lnTo>
                    <a:pt x="3383011" y="407114"/>
                  </a:lnTo>
                  <a:lnTo>
                    <a:pt x="0" y="407114"/>
                  </a:lnTo>
                  <a:close/>
                </a:path>
              </a:pathLst>
            </a:custGeom>
            <a:solidFill>
              <a:srgbClr val="031E43"/>
            </a:solidFill>
          </p:spPr>
          <p:txBody>
            <a:bodyPr/>
            <a:lstStyle/>
            <a:p>
              <a:endParaRPr lang="en-GB" dirty="0"/>
            </a:p>
          </p:txBody>
        </p:sp>
      </p:grpSp>
      <p:sp>
        <p:nvSpPr>
          <p:cNvPr id="7" name="Freeform 7">
            <a:extLst>
              <a:ext uri="{FF2B5EF4-FFF2-40B4-BE49-F238E27FC236}">
                <a16:creationId xmlns:a16="http://schemas.microsoft.com/office/drawing/2014/main" id="{7B04C5E0-F347-DE48-3590-DBD83DC2E09E}"/>
              </a:ext>
            </a:extLst>
          </p:cNvPr>
          <p:cNvSpPr/>
          <p:nvPr/>
        </p:nvSpPr>
        <p:spPr>
          <a:xfrm>
            <a:off x="1028700" y="8680888"/>
            <a:ext cx="2967046" cy="904949"/>
          </a:xfrm>
          <a:custGeom>
            <a:avLst/>
            <a:gdLst/>
            <a:ahLst/>
            <a:cxnLst/>
            <a:rect l="l" t="t" r="r" b="b"/>
            <a:pathLst>
              <a:path w="2967046" h="904949">
                <a:moveTo>
                  <a:pt x="0" y="0"/>
                </a:moveTo>
                <a:lnTo>
                  <a:pt x="2967046" y="0"/>
                </a:lnTo>
                <a:lnTo>
                  <a:pt x="2967046" y="904949"/>
                </a:lnTo>
                <a:lnTo>
                  <a:pt x="0" y="904949"/>
                </a:lnTo>
                <a:lnTo>
                  <a:pt x="0" y="0"/>
                </a:lnTo>
                <a:close/>
              </a:path>
            </a:pathLst>
          </a:custGeom>
          <a:blipFill>
            <a:blip r:embed="rId2"/>
            <a:stretch>
              <a:fillRect/>
            </a:stretch>
          </a:blipFill>
        </p:spPr>
        <p:txBody>
          <a:bodyPr/>
          <a:lstStyle/>
          <a:p>
            <a:endParaRPr lang="en-GB" dirty="0"/>
          </a:p>
        </p:txBody>
      </p:sp>
      <p:sp>
        <p:nvSpPr>
          <p:cNvPr id="8" name="AutoShape 8">
            <a:extLst>
              <a:ext uri="{FF2B5EF4-FFF2-40B4-BE49-F238E27FC236}">
                <a16:creationId xmlns:a16="http://schemas.microsoft.com/office/drawing/2014/main" id="{2CDAC277-D0A3-4BE9-7634-CD7857653583}"/>
              </a:ext>
            </a:extLst>
          </p:cNvPr>
          <p:cNvSpPr/>
          <p:nvPr/>
        </p:nvSpPr>
        <p:spPr>
          <a:xfrm flipV="1">
            <a:off x="0" y="8086209"/>
            <a:ext cx="18288000" cy="0"/>
          </a:xfrm>
          <a:prstGeom prst="line">
            <a:avLst/>
          </a:prstGeom>
          <a:ln w="95250" cap="flat">
            <a:solidFill>
              <a:srgbClr val="00A6CE"/>
            </a:solidFill>
            <a:prstDash val="solid"/>
            <a:headEnd type="none" w="sm" len="sm"/>
            <a:tailEnd type="none" w="sm" len="sm"/>
          </a:ln>
        </p:spPr>
        <p:txBody>
          <a:bodyPr/>
          <a:lstStyle/>
          <a:p>
            <a:endParaRPr lang="en-GB" dirty="0"/>
          </a:p>
        </p:txBody>
      </p:sp>
      <p:grpSp>
        <p:nvGrpSpPr>
          <p:cNvPr id="9" name="Group 9">
            <a:extLst>
              <a:ext uri="{FF2B5EF4-FFF2-40B4-BE49-F238E27FC236}">
                <a16:creationId xmlns:a16="http://schemas.microsoft.com/office/drawing/2014/main" id="{B21030CE-831A-A13D-EFDD-09BE40899AA8}"/>
              </a:ext>
            </a:extLst>
          </p:cNvPr>
          <p:cNvGrpSpPr/>
          <p:nvPr/>
        </p:nvGrpSpPr>
        <p:grpSpPr>
          <a:xfrm>
            <a:off x="11017556" y="8729146"/>
            <a:ext cx="6241744" cy="741988"/>
            <a:chOff x="0" y="0"/>
            <a:chExt cx="8322325" cy="989317"/>
          </a:xfrm>
        </p:grpSpPr>
        <p:sp>
          <p:nvSpPr>
            <p:cNvPr id="10" name="Freeform 10">
              <a:extLst>
                <a:ext uri="{FF2B5EF4-FFF2-40B4-BE49-F238E27FC236}">
                  <a16:creationId xmlns:a16="http://schemas.microsoft.com/office/drawing/2014/main" id="{523A1747-B2EB-33E5-8605-36C9E4F383AC}"/>
                </a:ext>
              </a:extLst>
            </p:cNvPr>
            <p:cNvSpPr/>
            <p:nvPr/>
          </p:nvSpPr>
          <p:spPr>
            <a:xfrm>
              <a:off x="0" y="0"/>
              <a:ext cx="571580" cy="394390"/>
            </a:xfrm>
            <a:custGeom>
              <a:avLst/>
              <a:gdLst/>
              <a:ahLst/>
              <a:cxnLst/>
              <a:rect l="l" t="t" r="r" b="b"/>
              <a:pathLst>
                <a:path w="571580" h="394390">
                  <a:moveTo>
                    <a:pt x="0" y="0"/>
                  </a:moveTo>
                  <a:lnTo>
                    <a:pt x="571580" y="0"/>
                  </a:lnTo>
                  <a:lnTo>
                    <a:pt x="571580" y="394390"/>
                  </a:lnTo>
                  <a:lnTo>
                    <a:pt x="0" y="3943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dirty="0"/>
            </a:p>
          </p:txBody>
        </p:sp>
        <p:sp>
          <p:nvSpPr>
            <p:cNvPr id="11" name="TextBox 11">
              <a:extLst>
                <a:ext uri="{FF2B5EF4-FFF2-40B4-BE49-F238E27FC236}">
                  <a16:creationId xmlns:a16="http://schemas.microsoft.com/office/drawing/2014/main" id="{3C525E7F-E1B1-19F6-2A9C-0371CBE96DE3}"/>
                </a:ext>
              </a:extLst>
            </p:cNvPr>
            <p:cNvSpPr txBox="1"/>
            <p:nvPr/>
          </p:nvSpPr>
          <p:spPr>
            <a:xfrm>
              <a:off x="565332" y="261744"/>
              <a:ext cx="7756993" cy="727573"/>
            </a:xfrm>
            <a:prstGeom prst="rect">
              <a:avLst/>
            </a:prstGeom>
          </p:spPr>
          <p:txBody>
            <a:bodyPr lIns="0" tIns="0" rIns="0" bIns="0" rtlCol="0" anchor="t">
              <a:spAutoFit/>
            </a:bodyPr>
            <a:lstStyle/>
            <a:p>
              <a:pPr algn="l">
                <a:lnSpc>
                  <a:spcPts val="4569"/>
                </a:lnSpc>
              </a:pPr>
              <a:r>
                <a:rPr lang="en-US" sz="3263" dirty="0">
                  <a:solidFill>
                    <a:srgbClr val="FFFFFF"/>
                  </a:solidFill>
                  <a:latin typeface="Lato Bold"/>
                  <a:ea typeface="Lato Bold"/>
                  <a:cs typeface="Lato Bold"/>
                  <a:sym typeface="Lato Bold"/>
                </a:rPr>
                <a:t>Inspiring lives through learning</a:t>
              </a:r>
            </a:p>
          </p:txBody>
        </p:sp>
      </p:grpSp>
      <p:sp>
        <p:nvSpPr>
          <p:cNvPr id="4" name="Title 1">
            <a:extLst>
              <a:ext uri="{FF2B5EF4-FFF2-40B4-BE49-F238E27FC236}">
                <a16:creationId xmlns:a16="http://schemas.microsoft.com/office/drawing/2014/main" id="{765DB553-6AB4-CABE-B9EE-9CE931B00B18}"/>
              </a:ext>
            </a:extLst>
          </p:cNvPr>
          <p:cNvSpPr txBox="1">
            <a:spLocks/>
          </p:cNvSpPr>
          <p:nvPr/>
        </p:nvSpPr>
        <p:spPr>
          <a:xfrm>
            <a:off x="740968" y="246956"/>
            <a:ext cx="15603832" cy="7100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000" b="1" dirty="0">
                <a:solidFill>
                  <a:srgbClr val="031E43"/>
                </a:solidFill>
                <a:latin typeface="Arial" panose="020B0604020202020204" pitchFamily="34" charset="0"/>
                <a:cs typeface="Arial" panose="020B0604020202020204" pitchFamily="34" charset="0"/>
              </a:rPr>
              <a:t>Help and Support with Careers – 21</a:t>
            </a:r>
            <a:r>
              <a:rPr lang="en-GB" sz="3000" b="1" baseline="30000" dirty="0">
                <a:solidFill>
                  <a:srgbClr val="031E43"/>
                </a:solidFill>
                <a:latin typeface="Arial" panose="020B0604020202020204" pitchFamily="34" charset="0"/>
                <a:cs typeface="Arial" panose="020B0604020202020204" pitchFamily="34" charset="0"/>
              </a:rPr>
              <a:t>st</a:t>
            </a:r>
            <a:r>
              <a:rPr lang="en-GB" sz="3000" b="1" dirty="0">
                <a:solidFill>
                  <a:srgbClr val="031E43"/>
                </a:solidFill>
                <a:latin typeface="Arial" panose="020B0604020202020204" pitchFamily="34" charset="0"/>
                <a:cs typeface="Arial" panose="020B0604020202020204" pitchFamily="34" charset="0"/>
              </a:rPr>
              <a:t> Century Careers</a:t>
            </a:r>
          </a:p>
        </p:txBody>
      </p:sp>
      <p:pic>
        <p:nvPicPr>
          <p:cNvPr id="12" name="Picture 11">
            <a:extLst>
              <a:ext uri="{FF2B5EF4-FFF2-40B4-BE49-F238E27FC236}">
                <a16:creationId xmlns:a16="http://schemas.microsoft.com/office/drawing/2014/main" id="{AE052119-32AC-3DFD-01BF-E8861B0AA46D}"/>
              </a:ext>
            </a:extLst>
          </p:cNvPr>
          <p:cNvPicPr>
            <a:picLocks noChangeAspect="1"/>
          </p:cNvPicPr>
          <p:nvPr/>
        </p:nvPicPr>
        <p:blipFill>
          <a:blip r:embed="rId5"/>
          <a:stretch>
            <a:fillRect/>
          </a:stretch>
        </p:blipFill>
        <p:spPr>
          <a:xfrm>
            <a:off x="11880304" y="218308"/>
            <a:ext cx="6153309" cy="6125960"/>
          </a:xfrm>
          <a:prstGeom prst="rect">
            <a:avLst/>
          </a:prstGeom>
        </p:spPr>
      </p:pic>
      <p:sp>
        <p:nvSpPr>
          <p:cNvPr id="13" name="Content Placeholder 2">
            <a:extLst>
              <a:ext uri="{FF2B5EF4-FFF2-40B4-BE49-F238E27FC236}">
                <a16:creationId xmlns:a16="http://schemas.microsoft.com/office/drawing/2014/main" id="{DE59FC38-2C9E-334C-B3CF-B5009D4179A9}"/>
              </a:ext>
            </a:extLst>
          </p:cNvPr>
          <p:cNvSpPr txBox="1">
            <a:spLocks/>
          </p:cNvSpPr>
          <p:nvPr/>
        </p:nvSpPr>
        <p:spPr>
          <a:xfrm>
            <a:off x="908858" y="1756311"/>
            <a:ext cx="8307150" cy="51873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dirty="0">
                <a:solidFill>
                  <a:srgbClr val="031E43"/>
                </a:solidFill>
                <a:latin typeface="Arial" panose="020B0604020202020204" pitchFamily="34" charset="0"/>
                <a:cs typeface="Arial" panose="020B0604020202020204" pitchFamily="34" charset="0"/>
              </a:rPr>
              <a:t>Qualifications are very important, but they are more flexible (and they may need to be more flexible) than you might think ….</a:t>
            </a:r>
          </a:p>
          <a:p>
            <a:pPr algn="l"/>
            <a:r>
              <a:rPr lang="en-GB" sz="3600" dirty="0">
                <a:solidFill>
                  <a:srgbClr val="031E43"/>
                </a:solidFill>
                <a:latin typeface="Arial" panose="020B0604020202020204" pitchFamily="34" charset="0"/>
                <a:cs typeface="Arial" panose="020B0604020202020204" pitchFamily="34" charset="0"/>
              </a:rPr>
              <a:t>Employers want qualifications but they also look for “employability” – key skills, attitudes, personal qualities </a:t>
            </a:r>
            <a:r>
              <a:rPr lang="en-GB" sz="3600" b="1" dirty="0">
                <a:solidFill>
                  <a:srgbClr val="031E43"/>
                </a:solidFill>
                <a:latin typeface="Arial" panose="020B0604020202020204" pitchFamily="34" charset="0"/>
                <a:cs typeface="Arial" panose="020B0604020202020204" pitchFamily="34" charset="0"/>
              </a:rPr>
              <a:t>and</a:t>
            </a:r>
            <a:r>
              <a:rPr lang="en-GB" sz="3600" dirty="0">
                <a:solidFill>
                  <a:srgbClr val="031E43"/>
                </a:solidFill>
                <a:latin typeface="Arial" panose="020B0604020202020204" pitchFamily="34" charset="0"/>
                <a:cs typeface="Arial" panose="020B0604020202020204" pitchFamily="34" charset="0"/>
              </a:rPr>
              <a:t> knowledge (not </a:t>
            </a:r>
            <a:r>
              <a:rPr lang="en-GB" sz="3600" b="1" dirty="0">
                <a:solidFill>
                  <a:srgbClr val="031E43"/>
                </a:solidFill>
                <a:latin typeface="Arial" panose="020B0604020202020204" pitchFamily="34" charset="0"/>
                <a:cs typeface="Arial" panose="020B0604020202020204" pitchFamily="34" charset="0"/>
              </a:rPr>
              <a:t>just</a:t>
            </a:r>
            <a:r>
              <a:rPr lang="en-GB" sz="3600" dirty="0">
                <a:solidFill>
                  <a:srgbClr val="031E43"/>
                </a:solidFill>
                <a:latin typeface="Arial" panose="020B0604020202020204" pitchFamily="34" charset="0"/>
                <a:cs typeface="Arial" panose="020B0604020202020204" pitchFamily="34" charset="0"/>
              </a:rPr>
              <a:t> knowledge)</a:t>
            </a:r>
          </a:p>
        </p:txBody>
      </p:sp>
      <p:pic>
        <p:nvPicPr>
          <p:cNvPr id="14" name="Picture 4">
            <a:extLst>
              <a:ext uri="{FF2B5EF4-FFF2-40B4-BE49-F238E27FC236}">
                <a16:creationId xmlns:a16="http://schemas.microsoft.com/office/drawing/2014/main" id="{7257C457-8068-59F5-9C4C-B849ED6A83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11952" y="5510747"/>
            <a:ext cx="2641044" cy="1667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5759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74C18-3676-343D-1BF2-BAD85782A2E2}"/>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C5EF2740-ED22-BFE6-A5F7-7186F44F89D6}"/>
              </a:ext>
            </a:extLst>
          </p:cNvPr>
          <p:cNvSpPr txBox="1"/>
          <p:nvPr/>
        </p:nvSpPr>
        <p:spPr>
          <a:xfrm>
            <a:off x="13115435" y="8126001"/>
            <a:ext cx="3852210" cy="1014730"/>
          </a:xfrm>
          <a:prstGeom prst="rect">
            <a:avLst/>
          </a:prstGeom>
        </p:spPr>
        <p:txBody>
          <a:bodyPr lIns="0" tIns="0" rIns="0" bIns="0" rtlCol="0" anchor="t">
            <a:spAutoFit/>
          </a:bodyPr>
          <a:lstStyle/>
          <a:p>
            <a:pPr algn="r">
              <a:lnSpc>
                <a:spcPts val="3919"/>
              </a:lnSpc>
            </a:pPr>
            <a:r>
              <a:rPr lang="en-US" sz="2799" spc="279" dirty="0">
                <a:solidFill>
                  <a:srgbClr val="FBFADA"/>
                </a:solidFill>
                <a:latin typeface="Telegraf Bold"/>
                <a:ea typeface="Telegraf Bold"/>
                <a:cs typeface="Telegraf Bold"/>
                <a:sym typeface="Telegraf Bold"/>
              </a:rPr>
              <a:t>SDG PROGRESS REPORT 2025</a:t>
            </a:r>
          </a:p>
        </p:txBody>
      </p:sp>
      <p:grpSp>
        <p:nvGrpSpPr>
          <p:cNvPr id="5" name="Group 5">
            <a:extLst>
              <a:ext uri="{FF2B5EF4-FFF2-40B4-BE49-F238E27FC236}">
                <a16:creationId xmlns:a16="http://schemas.microsoft.com/office/drawing/2014/main" id="{7C0E3CDA-ADD7-4D3A-9231-461CFAA77491}"/>
              </a:ext>
            </a:extLst>
          </p:cNvPr>
          <p:cNvGrpSpPr/>
          <p:nvPr/>
        </p:nvGrpSpPr>
        <p:grpSpPr>
          <a:xfrm>
            <a:off x="0" y="8086209"/>
            <a:ext cx="18288000" cy="2200791"/>
            <a:chOff x="0" y="0"/>
            <a:chExt cx="3383011" cy="407114"/>
          </a:xfrm>
        </p:grpSpPr>
        <p:sp>
          <p:nvSpPr>
            <p:cNvPr id="6" name="Freeform 6">
              <a:extLst>
                <a:ext uri="{FF2B5EF4-FFF2-40B4-BE49-F238E27FC236}">
                  <a16:creationId xmlns:a16="http://schemas.microsoft.com/office/drawing/2014/main" id="{5312625F-8EDC-AAD2-62D4-BE930FCD134F}"/>
                </a:ext>
              </a:extLst>
            </p:cNvPr>
            <p:cNvSpPr/>
            <p:nvPr/>
          </p:nvSpPr>
          <p:spPr>
            <a:xfrm>
              <a:off x="0" y="0"/>
              <a:ext cx="3383011" cy="407114"/>
            </a:xfrm>
            <a:custGeom>
              <a:avLst/>
              <a:gdLst/>
              <a:ahLst/>
              <a:cxnLst/>
              <a:rect l="l" t="t" r="r" b="b"/>
              <a:pathLst>
                <a:path w="3383011" h="407114">
                  <a:moveTo>
                    <a:pt x="0" y="0"/>
                  </a:moveTo>
                  <a:lnTo>
                    <a:pt x="3383011" y="0"/>
                  </a:lnTo>
                  <a:lnTo>
                    <a:pt x="3383011" y="407114"/>
                  </a:lnTo>
                  <a:lnTo>
                    <a:pt x="0" y="407114"/>
                  </a:lnTo>
                  <a:close/>
                </a:path>
              </a:pathLst>
            </a:custGeom>
            <a:solidFill>
              <a:srgbClr val="031E43"/>
            </a:solidFill>
          </p:spPr>
          <p:txBody>
            <a:bodyPr/>
            <a:lstStyle/>
            <a:p>
              <a:endParaRPr lang="en-GB" dirty="0"/>
            </a:p>
          </p:txBody>
        </p:sp>
      </p:grpSp>
      <p:sp>
        <p:nvSpPr>
          <p:cNvPr id="7" name="Freeform 7">
            <a:extLst>
              <a:ext uri="{FF2B5EF4-FFF2-40B4-BE49-F238E27FC236}">
                <a16:creationId xmlns:a16="http://schemas.microsoft.com/office/drawing/2014/main" id="{D1EAAC37-B1EB-7D0F-3A8F-424E70687FC0}"/>
              </a:ext>
            </a:extLst>
          </p:cNvPr>
          <p:cNvSpPr/>
          <p:nvPr/>
        </p:nvSpPr>
        <p:spPr>
          <a:xfrm>
            <a:off x="1028700" y="8680888"/>
            <a:ext cx="2967046" cy="904949"/>
          </a:xfrm>
          <a:custGeom>
            <a:avLst/>
            <a:gdLst/>
            <a:ahLst/>
            <a:cxnLst/>
            <a:rect l="l" t="t" r="r" b="b"/>
            <a:pathLst>
              <a:path w="2967046" h="904949">
                <a:moveTo>
                  <a:pt x="0" y="0"/>
                </a:moveTo>
                <a:lnTo>
                  <a:pt x="2967046" y="0"/>
                </a:lnTo>
                <a:lnTo>
                  <a:pt x="2967046" y="904949"/>
                </a:lnTo>
                <a:lnTo>
                  <a:pt x="0" y="904949"/>
                </a:lnTo>
                <a:lnTo>
                  <a:pt x="0" y="0"/>
                </a:lnTo>
                <a:close/>
              </a:path>
            </a:pathLst>
          </a:custGeom>
          <a:blipFill>
            <a:blip r:embed="rId2"/>
            <a:stretch>
              <a:fillRect/>
            </a:stretch>
          </a:blipFill>
        </p:spPr>
        <p:txBody>
          <a:bodyPr/>
          <a:lstStyle/>
          <a:p>
            <a:endParaRPr lang="en-GB" dirty="0"/>
          </a:p>
        </p:txBody>
      </p:sp>
      <p:sp>
        <p:nvSpPr>
          <p:cNvPr id="8" name="AutoShape 8">
            <a:extLst>
              <a:ext uri="{FF2B5EF4-FFF2-40B4-BE49-F238E27FC236}">
                <a16:creationId xmlns:a16="http://schemas.microsoft.com/office/drawing/2014/main" id="{9766A134-6D73-C7CB-9C4D-595111A7AB47}"/>
              </a:ext>
            </a:extLst>
          </p:cNvPr>
          <p:cNvSpPr/>
          <p:nvPr/>
        </p:nvSpPr>
        <p:spPr>
          <a:xfrm flipV="1">
            <a:off x="0" y="8086209"/>
            <a:ext cx="18288000" cy="0"/>
          </a:xfrm>
          <a:prstGeom prst="line">
            <a:avLst/>
          </a:prstGeom>
          <a:ln w="95250" cap="flat">
            <a:solidFill>
              <a:srgbClr val="00A6CE"/>
            </a:solidFill>
            <a:prstDash val="solid"/>
            <a:headEnd type="none" w="sm" len="sm"/>
            <a:tailEnd type="none" w="sm" len="sm"/>
          </a:ln>
        </p:spPr>
        <p:txBody>
          <a:bodyPr/>
          <a:lstStyle/>
          <a:p>
            <a:endParaRPr lang="en-GB" dirty="0"/>
          </a:p>
        </p:txBody>
      </p:sp>
      <p:grpSp>
        <p:nvGrpSpPr>
          <p:cNvPr id="9" name="Group 9">
            <a:extLst>
              <a:ext uri="{FF2B5EF4-FFF2-40B4-BE49-F238E27FC236}">
                <a16:creationId xmlns:a16="http://schemas.microsoft.com/office/drawing/2014/main" id="{69864DBB-4BD5-FB0C-F9AB-88178A74E9C5}"/>
              </a:ext>
            </a:extLst>
          </p:cNvPr>
          <p:cNvGrpSpPr/>
          <p:nvPr/>
        </p:nvGrpSpPr>
        <p:grpSpPr>
          <a:xfrm>
            <a:off x="11017556" y="8729146"/>
            <a:ext cx="6241744" cy="741988"/>
            <a:chOff x="0" y="0"/>
            <a:chExt cx="8322325" cy="989317"/>
          </a:xfrm>
        </p:grpSpPr>
        <p:sp>
          <p:nvSpPr>
            <p:cNvPr id="10" name="Freeform 10">
              <a:extLst>
                <a:ext uri="{FF2B5EF4-FFF2-40B4-BE49-F238E27FC236}">
                  <a16:creationId xmlns:a16="http://schemas.microsoft.com/office/drawing/2014/main" id="{7435DE95-7B40-94F4-F1FE-41895BB36754}"/>
                </a:ext>
              </a:extLst>
            </p:cNvPr>
            <p:cNvSpPr/>
            <p:nvPr/>
          </p:nvSpPr>
          <p:spPr>
            <a:xfrm>
              <a:off x="0" y="0"/>
              <a:ext cx="571580" cy="394390"/>
            </a:xfrm>
            <a:custGeom>
              <a:avLst/>
              <a:gdLst/>
              <a:ahLst/>
              <a:cxnLst/>
              <a:rect l="l" t="t" r="r" b="b"/>
              <a:pathLst>
                <a:path w="571580" h="394390">
                  <a:moveTo>
                    <a:pt x="0" y="0"/>
                  </a:moveTo>
                  <a:lnTo>
                    <a:pt x="571580" y="0"/>
                  </a:lnTo>
                  <a:lnTo>
                    <a:pt x="571580" y="394390"/>
                  </a:lnTo>
                  <a:lnTo>
                    <a:pt x="0" y="3943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dirty="0"/>
            </a:p>
          </p:txBody>
        </p:sp>
        <p:sp>
          <p:nvSpPr>
            <p:cNvPr id="11" name="TextBox 11">
              <a:extLst>
                <a:ext uri="{FF2B5EF4-FFF2-40B4-BE49-F238E27FC236}">
                  <a16:creationId xmlns:a16="http://schemas.microsoft.com/office/drawing/2014/main" id="{4DBCD976-67DC-DA68-D731-C0B167A26175}"/>
                </a:ext>
              </a:extLst>
            </p:cNvPr>
            <p:cNvSpPr txBox="1"/>
            <p:nvPr/>
          </p:nvSpPr>
          <p:spPr>
            <a:xfrm>
              <a:off x="565332" y="261744"/>
              <a:ext cx="7756993" cy="727573"/>
            </a:xfrm>
            <a:prstGeom prst="rect">
              <a:avLst/>
            </a:prstGeom>
          </p:spPr>
          <p:txBody>
            <a:bodyPr lIns="0" tIns="0" rIns="0" bIns="0" rtlCol="0" anchor="t">
              <a:spAutoFit/>
            </a:bodyPr>
            <a:lstStyle/>
            <a:p>
              <a:pPr algn="l">
                <a:lnSpc>
                  <a:spcPts val="4569"/>
                </a:lnSpc>
              </a:pPr>
              <a:r>
                <a:rPr lang="en-US" sz="3263" dirty="0">
                  <a:solidFill>
                    <a:srgbClr val="FFFFFF"/>
                  </a:solidFill>
                  <a:latin typeface="Lato Bold"/>
                  <a:ea typeface="Lato Bold"/>
                  <a:cs typeface="Lato Bold"/>
                  <a:sym typeface="Lato Bold"/>
                </a:rPr>
                <a:t>Inspiring lives through learning</a:t>
              </a:r>
            </a:p>
          </p:txBody>
        </p:sp>
      </p:grpSp>
      <p:sp>
        <p:nvSpPr>
          <p:cNvPr id="2" name="Title 1">
            <a:extLst>
              <a:ext uri="{FF2B5EF4-FFF2-40B4-BE49-F238E27FC236}">
                <a16:creationId xmlns:a16="http://schemas.microsoft.com/office/drawing/2014/main" id="{2D998BAE-A950-E195-ECD2-E36F1D8D40AF}"/>
              </a:ext>
            </a:extLst>
          </p:cNvPr>
          <p:cNvSpPr txBox="1">
            <a:spLocks/>
          </p:cNvSpPr>
          <p:nvPr/>
        </p:nvSpPr>
        <p:spPr>
          <a:xfrm>
            <a:off x="1028700" y="318964"/>
            <a:ext cx="13644528" cy="12941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000" b="1" dirty="0">
                <a:solidFill>
                  <a:srgbClr val="031E43"/>
                </a:solidFill>
                <a:latin typeface="Arial" panose="020B0604020202020204" pitchFamily="34" charset="0"/>
                <a:cs typeface="Arial" panose="020B0604020202020204" pitchFamily="34" charset="0"/>
              </a:rPr>
              <a:t>Mrs Martin and myself will be available at the Year 9 PTC and we are contactable by email – gcm@ or kjh@</a:t>
            </a:r>
          </a:p>
        </p:txBody>
      </p:sp>
      <p:sp>
        <p:nvSpPr>
          <p:cNvPr id="15" name="Content Placeholder 2">
            <a:extLst>
              <a:ext uri="{FF2B5EF4-FFF2-40B4-BE49-F238E27FC236}">
                <a16:creationId xmlns:a16="http://schemas.microsoft.com/office/drawing/2014/main" id="{43E037ED-CF3D-5CB5-39BF-103C47A3A765}"/>
              </a:ext>
            </a:extLst>
          </p:cNvPr>
          <p:cNvSpPr txBox="1">
            <a:spLocks/>
          </p:cNvSpPr>
          <p:nvPr/>
        </p:nvSpPr>
        <p:spPr>
          <a:xfrm>
            <a:off x="838200" y="2036616"/>
            <a:ext cx="15722624" cy="5348429"/>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latin typeface="Arial"/>
                <a:cs typeface="Arial"/>
              </a:rPr>
              <a:t>We use Unifrog with all of our students</a:t>
            </a:r>
          </a:p>
          <a:p>
            <a:pPr algn="l"/>
            <a:endParaRPr lang="en-GB" dirty="0">
              <a:latin typeface="Arial" panose="020B0604020202020204" pitchFamily="34" charset="0"/>
              <a:cs typeface="Arial" panose="020B0604020202020204" pitchFamily="34" charset="0"/>
            </a:endParaRPr>
          </a:p>
          <a:p>
            <a:pPr algn="l"/>
            <a:r>
              <a:rPr lang="en-GB" dirty="0">
                <a:latin typeface="Arial" panose="020B0604020202020204" pitchFamily="34" charset="0"/>
                <a:cs typeface="Arial" panose="020B0604020202020204" pitchFamily="34" charset="0"/>
              </a:rPr>
              <a:t>As a parent/carer you can login and use Unifrog just like your son/daughter – sign in to Unifrog with a code – </a:t>
            </a:r>
            <a:r>
              <a:rPr lang="en-GB" dirty="0">
                <a:latin typeface="Arial" panose="020B0604020202020204" pitchFamily="34" charset="0"/>
                <a:cs typeface="Arial" panose="020B0604020202020204" pitchFamily="34" charset="0"/>
                <a:hlinkClick r:id="rId5"/>
              </a:rPr>
              <a:t>https://www.unifrog.org/code</a:t>
            </a:r>
            <a:r>
              <a:rPr lang="en-GB" dirty="0">
                <a:latin typeface="Arial" panose="020B0604020202020204" pitchFamily="34" charset="0"/>
                <a:cs typeface="Arial" panose="020B0604020202020204" pitchFamily="34" charset="0"/>
              </a:rPr>
              <a:t> </a:t>
            </a:r>
          </a:p>
          <a:p>
            <a:pPr algn="l"/>
            <a:endParaRPr lang="en-GB" dirty="0">
              <a:latin typeface="Arial" panose="020B0604020202020204" pitchFamily="34" charset="0"/>
              <a:cs typeface="Arial" panose="020B0604020202020204" pitchFamily="34" charset="0"/>
            </a:endParaRPr>
          </a:p>
          <a:p>
            <a:pPr algn="l"/>
            <a:r>
              <a:rPr lang="en-GB">
                <a:latin typeface="Arial"/>
                <a:cs typeface="Arial"/>
              </a:rPr>
              <a:t>The code you will need to use is: </a:t>
            </a:r>
            <a:r>
              <a:rPr lang="en-GB">
                <a:ea typeface="+mn-lt"/>
                <a:cs typeface="+mn-lt"/>
              </a:rPr>
              <a:t>BOEFfamily2024</a:t>
            </a:r>
          </a:p>
          <a:p>
            <a:pPr algn="l"/>
            <a:r>
              <a:rPr lang="en-GB" dirty="0">
                <a:latin typeface="Arial" panose="020B0604020202020204" pitchFamily="34" charset="0"/>
                <a:cs typeface="Arial" panose="020B0604020202020204" pitchFamily="34" charset="0"/>
              </a:rPr>
              <a:t>You will only need to use it the first time you login, after that point you just login with whichever password you have created.</a:t>
            </a:r>
          </a:p>
          <a:p>
            <a:pPr algn="l"/>
            <a:endParaRPr lang="en-GB" dirty="0">
              <a:latin typeface="Arial" panose="020B0604020202020204" pitchFamily="34" charset="0"/>
              <a:cs typeface="Arial" panose="020B0604020202020204" pitchFamily="34" charset="0"/>
            </a:endParaRPr>
          </a:p>
          <a:p>
            <a:pPr algn="l"/>
            <a:r>
              <a:rPr lang="en-GB" dirty="0">
                <a:latin typeface="Arial" panose="020B0604020202020204" pitchFamily="34" charset="0"/>
                <a:cs typeface="Arial" panose="020B0604020202020204" pitchFamily="34" charset="0"/>
              </a:rPr>
              <a:t>The following video might also help show you how Unifrog will help you and your son/daughter over the next few years.</a:t>
            </a:r>
          </a:p>
          <a:p>
            <a:pPr algn="l"/>
            <a:r>
              <a:rPr lang="en-GB"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hlinkClick r:id="rId6"/>
              </a:rPr>
              <a:t>https://www.loom.com/share/1d856c8220f444faa653fd7f719db5c8</a:t>
            </a:r>
            <a:r>
              <a:rPr lang="en-GB"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2889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D9E5B-FEA1-7317-1742-A6D990B53281}"/>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8E1CFADC-AF4E-0233-534F-DC7F97A5F51C}"/>
              </a:ext>
            </a:extLst>
          </p:cNvPr>
          <p:cNvSpPr txBox="1"/>
          <p:nvPr/>
        </p:nvSpPr>
        <p:spPr>
          <a:xfrm>
            <a:off x="13115435" y="8126001"/>
            <a:ext cx="3852210" cy="1014730"/>
          </a:xfrm>
          <a:prstGeom prst="rect">
            <a:avLst/>
          </a:prstGeom>
        </p:spPr>
        <p:txBody>
          <a:bodyPr lIns="0" tIns="0" rIns="0" bIns="0" rtlCol="0" anchor="t">
            <a:spAutoFit/>
          </a:bodyPr>
          <a:lstStyle/>
          <a:p>
            <a:pPr algn="r">
              <a:lnSpc>
                <a:spcPts val="3919"/>
              </a:lnSpc>
            </a:pPr>
            <a:r>
              <a:rPr lang="en-US" sz="2799" spc="279" dirty="0">
                <a:solidFill>
                  <a:srgbClr val="FBFADA"/>
                </a:solidFill>
                <a:latin typeface="Telegraf Bold"/>
                <a:ea typeface="Telegraf Bold"/>
                <a:cs typeface="Telegraf Bold"/>
                <a:sym typeface="Telegraf Bold"/>
              </a:rPr>
              <a:t>SDG PROGRESS REPORT 2025</a:t>
            </a:r>
          </a:p>
        </p:txBody>
      </p:sp>
      <p:grpSp>
        <p:nvGrpSpPr>
          <p:cNvPr id="5" name="Group 5">
            <a:extLst>
              <a:ext uri="{FF2B5EF4-FFF2-40B4-BE49-F238E27FC236}">
                <a16:creationId xmlns:a16="http://schemas.microsoft.com/office/drawing/2014/main" id="{FFD0F5D9-E0A4-57AE-C068-3222E2F43537}"/>
              </a:ext>
            </a:extLst>
          </p:cNvPr>
          <p:cNvGrpSpPr/>
          <p:nvPr/>
        </p:nvGrpSpPr>
        <p:grpSpPr>
          <a:xfrm>
            <a:off x="0" y="8086209"/>
            <a:ext cx="18288000" cy="2200791"/>
            <a:chOff x="0" y="0"/>
            <a:chExt cx="3383011" cy="407114"/>
          </a:xfrm>
        </p:grpSpPr>
        <p:sp>
          <p:nvSpPr>
            <p:cNvPr id="6" name="Freeform 6">
              <a:extLst>
                <a:ext uri="{FF2B5EF4-FFF2-40B4-BE49-F238E27FC236}">
                  <a16:creationId xmlns:a16="http://schemas.microsoft.com/office/drawing/2014/main" id="{8FEBBFDF-C6D1-DAA1-A8A1-C2321F331077}"/>
                </a:ext>
              </a:extLst>
            </p:cNvPr>
            <p:cNvSpPr/>
            <p:nvPr/>
          </p:nvSpPr>
          <p:spPr>
            <a:xfrm>
              <a:off x="0" y="0"/>
              <a:ext cx="3383011" cy="407114"/>
            </a:xfrm>
            <a:custGeom>
              <a:avLst/>
              <a:gdLst/>
              <a:ahLst/>
              <a:cxnLst/>
              <a:rect l="l" t="t" r="r" b="b"/>
              <a:pathLst>
                <a:path w="3383011" h="407114">
                  <a:moveTo>
                    <a:pt x="0" y="0"/>
                  </a:moveTo>
                  <a:lnTo>
                    <a:pt x="3383011" y="0"/>
                  </a:lnTo>
                  <a:lnTo>
                    <a:pt x="3383011" y="407114"/>
                  </a:lnTo>
                  <a:lnTo>
                    <a:pt x="0" y="407114"/>
                  </a:lnTo>
                  <a:close/>
                </a:path>
              </a:pathLst>
            </a:custGeom>
            <a:solidFill>
              <a:srgbClr val="031E43"/>
            </a:solidFill>
          </p:spPr>
          <p:txBody>
            <a:bodyPr/>
            <a:lstStyle/>
            <a:p>
              <a:endParaRPr lang="en-GB" dirty="0"/>
            </a:p>
          </p:txBody>
        </p:sp>
      </p:grpSp>
      <p:sp>
        <p:nvSpPr>
          <p:cNvPr id="7" name="Freeform 7">
            <a:extLst>
              <a:ext uri="{FF2B5EF4-FFF2-40B4-BE49-F238E27FC236}">
                <a16:creationId xmlns:a16="http://schemas.microsoft.com/office/drawing/2014/main" id="{C591F7FD-9049-867E-7E49-D1B4426A29A8}"/>
              </a:ext>
            </a:extLst>
          </p:cNvPr>
          <p:cNvSpPr/>
          <p:nvPr/>
        </p:nvSpPr>
        <p:spPr>
          <a:xfrm>
            <a:off x="1028700" y="8680888"/>
            <a:ext cx="2967046" cy="904949"/>
          </a:xfrm>
          <a:custGeom>
            <a:avLst/>
            <a:gdLst/>
            <a:ahLst/>
            <a:cxnLst/>
            <a:rect l="l" t="t" r="r" b="b"/>
            <a:pathLst>
              <a:path w="2967046" h="904949">
                <a:moveTo>
                  <a:pt x="0" y="0"/>
                </a:moveTo>
                <a:lnTo>
                  <a:pt x="2967046" y="0"/>
                </a:lnTo>
                <a:lnTo>
                  <a:pt x="2967046" y="904949"/>
                </a:lnTo>
                <a:lnTo>
                  <a:pt x="0" y="904949"/>
                </a:lnTo>
                <a:lnTo>
                  <a:pt x="0" y="0"/>
                </a:lnTo>
                <a:close/>
              </a:path>
            </a:pathLst>
          </a:custGeom>
          <a:blipFill>
            <a:blip r:embed="rId2"/>
            <a:stretch>
              <a:fillRect/>
            </a:stretch>
          </a:blipFill>
        </p:spPr>
        <p:txBody>
          <a:bodyPr/>
          <a:lstStyle/>
          <a:p>
            <a:endParaRPr lang="en-GB" dirty="0"/>
          </a:p>
        </p:txBody>
      </p:sp>
      <p:sp>
        <p:nvSpPr>
          <p:cNvPr id="8" name="AutoShape 8">
            <a:extLst>
              <a:ext uri="{FF2B5EF4-FFF2-40B4-BE49-F238E27FC236}">
                <a16:creationId xmlns:a16="http://schemas.microsoft.com/office/drawing/2014/main" id="{20B72056-C464-CEB8-1299-CA7A7F2BF8F6}"/>
              </a:ext>
            </a:extLst>
          </p:cNvPr>
          <p:cNvSpPr/>
          <p:nvPr/>
        </p:nvSpPr>
        <p:spPr>
          <a:xfrm flipV="1">
            <a:off x="0" y="8086209"/>
            <a:ext cx="18288000" cy="0"/>
          </a:xfrm>
          <a:prstGeom prst="line">
            <a:avLst/>
          </a:prstGeom>
          <a:ln w="95250" cap="flat">
            <a:solidFill>
              <a:srgbClr val="00A6CE"/>
            </a:solidFill>
            <a:prstDash val="solid"/>
            <a:headEnd type="none" w="sm" len="sm"/>
            <a:tailEnd type="none" w="sm" len="sm"/>
          </a:ln>
        </p:spPr>
        <p:txBody>
          <a:bodyPr/>
          <a:lstStyle/>
          <a:p>
            <a:endParaRPr lang="en-GB" dirty="0"/>
          </a:p>
        </p:txBody>
      </p:sp>
      <p:grpSp>
        <p:nvGrpSpPr>
          <p:cNvPr id="9" name="Group 9">
            <a:extLst>
              <a:ext uri="{FF2B5EF4-FFF2-40B4-BE49-F238E27FC236}">
                <a16:creationId xmlns:a16="http://schemas.microsoft.com/office/drawing/2014/main" id="{CC96EC12-36EB-5524-1ABA-CEF42A404F82}"/>
              </a:ext>
            </a:extLst>
          </p:cNvPr>
          <p:cNvGrpSpPr/>
          <p:nvPr/>
        </p:nvGrpSpPr>
        <p:grpSpPr>
          <a:xfrm>
            <a:off x="11017556" y="8729146"/>
            <a:ext cx="6241744" cy="741988"/>
            <a:chOff x="0" y="0"/>
            <a:chExt cx="8322325" cy="989317"/>
          </a:xfrm>
        </p:grpSpPr>
        <p:sp>
          <p:nvSpPr>
            <p:cNvPr id="10" name="Freeform 10">
              <a:extLst>
                <a:ext uri="{FF2B5EF4-FFF2-40B4-BE49-F238E27FC236}">
                  <a16:creationId xmlns:a16="http://schemas.microsoft.com/office/drawing/2014/main" id="{CD03FF64-BA2F-C508-D970-05169B388C00}"/>
                </a:ext>
              </a:extLst>
            </p:cNvPr>
            <p:cNvSpPr/>
            <p:nvPr/>
          </p:nvSpPr>
          <p:spPr>
            <a:xfrm>
              <a:off x="0" y="0"/>
              <a:ext cx="571580" cy="394390"/>
            </a:xfrm>
            <a:custGeom>
              <a:avLst/>
              <a:gdLst/>
              <a:ahLst/>
              <a:cxnLst/>
              <a:rect l="l" t="t" r="r" b="b"/>
              <a:pathLst>
                <a:path w="571580" h="394390">
                  <a:moveTo>
                    <a:pt x="0" y="0"/>
                  </a:moveTo>
                  <a:lnTo>
                    <a:pt x="571580" y="0"/>
                  </a:lnTo>
                  <a:lnTo>
                    <a:pt x="571580" y="394390"/>
                  </a:lnTo>
                  <a:lnTo>
                    <a:pt x="0" y="3943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dirty="0"/>
            </a:p>
          </p:txBody>
        </p:sp>
        <p:sp>
          <p:nvSpPr>
            <p:cNvPr id="11" name="TextBox 11">
              <a:extLst>
                <a:ext uri="{FF2B5EF4-FFF2-40B4-BE49-F238E27FC236}">
                  <a16:creationId xmlns:a16="http://schemas.microsoft.com/office/drawing/2014/main" id="{57D25084-7BBD-12FA-E9C0-F649F0BC27B2}"/>
                </a:ext>
              </a:extLst>
            </p:cNvPr>
            <p:cNvSpPr txBox="1"/>
            <p:nvPr/>
          </p:nvSpPr>
          <p:spPr>
            <a:xfrm>
              <a:off x="565332" y="261744"/>
              <a:ext cx="7756993" cy="727573"/>
            </a:xfrm>
            <a:prstGeom prst="rect">
              <a:avLst/>
            </a:prstGeom>
          </p:spPr>
          <p:txBody>
            <a:bodyPr lIns="0" tIns="0" rIns="0" bIns="0" rtlCol="0" anchor="t">
              <a:spAutoFit/>
            </a:bodyPr>
            <a:lstStyle/>
            <a:p>
              <a:pPr algn="l">
                <a:lnSpc>
                  <a:spcPts val="4569"/>
                </a:lnSpc>
              </a:pPr>
              <a:r>
                <a:rPr lang="en-US" sz="3263" dirty="0">
                  <a:solidFill>
                    <a:srgbClr val="FFFFFF"/>
                  </a:solidFill>
                  <a:latin typeface="Lato Bold"/>
                  <a:ea typeface="Lato Bold"/>
                  <a:cs typeface="Lato Bold"/>
                  <a:sym typeface="Lato Bold"/>
                </a:rPr>
                <a:t>Inspiring lives through learning</a:t>
              </a:r>
            </a:p>
          </p:txBody>
        </p:sp>
      </p:grpSp>
      <p:pic>
        <p:nvPicPr>
          <p:cNvPr id="4" name="Picture 3">
            <a:extLst>
              <a:ext uri="{FF2B5EF4-FFF2-40B4-BE49-F238E27FC236}">
                <a16:creationId xmlns:a16="http://schemas.microsoft.com/office/drawing/2014/main" id="{8E64C3A3-0D9D-1551-91E2-0753695EBC78}"/>
              </a:ext>
            </a:extLst>
          </p:cNvPr>
          <p:cNvPicPr>
            <a:picLocks noChangeAspect="1"/>
          </p:cNvPicPr>
          <p:nvPr/>
        </p:nvPicPr>
        <p:blipFill>
          <a:blip r:embed="rId5"/>
          <a:stretch>
            <a:fillRect/>
          </a:stretch>
        </p:blipFill>
        <p:spPr>
          <a:xfrm>
            <a:off x="2231232" y="403744"/>
            <a:ext cx="13308282" cy="7211431"/>
          </a:xfrm>
          <a:prstGeom prst="rect">
            <a:avLst/>
          </a:prstGeom>
        </p:spPr>
      </p:pic>
    </p:spTree>
    <p:extLst>
      <p:ext uri="{BB962C8B-B14F-4D97-AF65-F5344CB8AC3E}">
        <p14:creationId xmlns:p14="http://schemas.microsoft.com/office/powerpoint/2010/main" val="16295600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31E43"/>
        </a:solidFill>
        <a:effectLst/>
      </p:bgPr>
    </p:bg>
    <p:spTree>
      <p:nvGrpSpPr>
        <p:cNvPr id="1" name="">
          <a:extLst>
            <a:ext uri="{FF2B5EF4-FFF2-40B4-BE49-F238E27FC236}">
              <a16:creationId xmlns:a16="http://schemas.microsoft.com/office/drawing/2014/main" id="{4CBE68DA-853B-72F9-0FA5-8D018654D85A}"/>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F41D7595-E457-64DD-88F4-C9181F916AE7}"/>
              </a:ext>
            </a:extLst>
          </p:cNvPr>
          <p:cNvSpPr txBox="1"/>
          <p:nvPr/>
        </p:nvSpPr>
        <p:spPr>
          <a:xfrm>
            <a:off x="13115435" y="8126001"/>
            <a:ext cx="3852210" cy="1014730"/>
          </a:xfrm>
          <a:prstGeom prst="rect">
            <a:avLst/>
          </a:prstGeom>
        </p:spPr>
        <p:txBody>
          <a:bodyPr lIns="0" tIns="0" rIns="0" bIns="0" rtlCol="0" anchor="t">
            <a:spAutoFit/>
          </a:bodyPr>
          <a:lstStyle/>
          <a:p>
            <a:pPr algn="r">
              <a:lnSpc>
                <a:spcPts val="3919"/>
              </a:lnSpc>
            </a:pPr>
            <a:r>
              <a:rPr lang="en-US" sz="2799" spc="279" dirty="0">
                <a:solidFill>
                  <a:srgbClr val="FBFADA"/>
                </a:solidFill>
                <a:latin typeface="Telegraf Bold"/>
                <a:ea typeface="Telegraf Bold"/>
                <a:cs typeface="Telegraf Bold"/>
                <a:sym typeface="Telegraf Bold"/>
              </a:rPr>
              <a:t>SDG PROGRESS REPORT 2025</a:t>
            </a:r>
          </a:p>
        </p:txBody>
      </p:sp>
      <p:grpSp>
        <p:nvGrpSpPr>
          <p:cNvPr id="3" name="Group 3">
            <a:extLst>
              <a:ext uri="{FF2B5EF4-FFF2-40B4-BE49-F238E27FC236}">
                <a16:creationId xmlns:a16="http://schemas.microsoft.com/office/drawing/2014/main" id="{6DC6BFFC-AC47-03D4-00C7-7174254B174B}"/>
              </a:ext>
            </a:extLst>
          </p:cNvPr>
          <p:cNvGrpSpPr/>
          <p:nvPr/>
        </p:nvGrpSpPr>
        <p:grpSpPr>
          <a:xfrm>
            <a:off x="0" y="8086209"/>
            <a:ext cx="18288000" cy="2200791"/>
            <a:chOff x="0" y="0"/>
            <a:chExt cx="3383011" cy="407114"/>
          </a:xfrm>
        </p:grpSpPr>
        <p:sp>
          <p:nvSpPr>
            <p:cNvPr id="4" name="Freeform 4">
              <a:extLst>
                <a:ext uri="{FF2B5EF4-FFF2-40B4-BE49-F238E27FC236}">
                  <a16:creationId xmlns:a16="http://schemas.microsoft.com/office/drawing/2014/main" id="{8E329E6B-DF04-5F46-6970-73090CEA7454}"/>
                </a:ext>
              </a:extLst>
            </p:cNvPr>
            <p:cNvSpPr/>
            <p:nvPr/>
          </p:nvSpPr>
          <p:spPr>
            <a:xfrm>
              <a:off x="0" y="0"/>
              <a:ext cx="3383011" cy="407114"/>
            </a:xfrm>
            <a:custGeom>
              <a:avLst/>
              <a:gdLst/>
              <a:ahLst/>
              <a:cxnLst/>
              <a:rect l="l" t="t" r="r" b="b"/>
              <a:pathLst>
                <a:path w="3383011" h="407114">
                  <a:moveTo>
                    <a:pt x="0" y="0"/>
                  </a:moveTo>
                  <a:lnTo>
                    <a:pt x="3383011" y="0"/>
                  </a:lnTo>
                  <a:lnTo>
                    <a:pt x="3383011" y="407114"/>
                  </a:lnTo>
                  <a:lnTo>
                    <a:pt x="0" y="407114"/>
                  </a:lnTo>
                  <a:close/>
                </a:path>
              </a:pathLst>
            </a:custGeom>
            <a:solidFill>
              <a:srgbClr val="031E43"/>
            </a:solidFill>
          </p:spPr>
          <p:txBody>
            <a:bodyPr/>
            <a:lstStyle/>
            <a:p>
              <a:endParaRPr lang="en-GB" dirty="0"/>
            </a:p>
          </p:txBody>
        </p:sp>
      </p:grpSp>
      <p:sp>
        <p:nvSpPr>
          <p:cNvPr id="5" name="Freeform 5">
            <a:extLst>
              <a:ext uri="{FF2B5EF4-FFF2-40B4-BE49-F238E27FC236}">
                <a16:creationId xmlns:a16="http://schemas.microsoft.com/office/drawing/2014/main" id="{DEB35EA9-D39F-B328-AFBF-4A8AE8E8E1BC}"/>
              </a:ext>
            </a:extLst>
          </p:cNvPr>
          <p:cNvSpPr/>
          <p:nvPr/>
        </p:nvSpPr>
        <p:spPr>
          <a:xfrm>
            <a:off x="1028700" y="8680888"/>
            <a:ext cx="2967046" cy="904949"/>
          </a:xfrm>
          <a:custGeom>
            <a:avLst/>
            <a:gdLst/>
            <a:ahLst/>
            <a:cxnLst/>
            <a:rect l="l" t="t" r="r" b="b"/>
            <a:pathLst>
              <a:path w="2967046" h="904949">
                <a:moveTo>
                  <a:pt x="0" y="0"/>
                </a:moveTo>
                <a:lnTo>
                  <a:pt x="2967046" y="0"/>
                </a:lnTo>
                <a:lnTo>
                  <a:pt x="2967046" y="904949"/>
                </a:lnTo>
                <a:lnTo>
                  <a:pt x="0" y="904949"/>
                </a:lnTo>
                <a:lnTo>
                  <a:pt x="0" y="0"/>
                </a:lnTo>
                <a:close/>
              </a:path>
            </a:pathLst>
          </a:custGeom>
          <a:blipFill>
            <a:blip r:embed="rId2"/>
            <a:stretch>
              <a:fillRect/>
            </a:stretch>
          </a:blipFill>
        </p:spPr>
        <p:txBody>
          <a:bodyPr/>
          <a:lstStyle/>
          <a:p>
            <a:endParaRPr lang="en-GB" dirty="0"/>
          </a:p>
        </p:txBody>
      </p:sp>
      <p:grpSp>
        <p:nvGrpSpPr>
          <p:cNvPr id="6" name="Group 6">
            <a:extLst>
              <a:ext uri="{FF2B5EF4-FFF2-40B4-BE49-F238E27FC236}">
                <a16:creationId xmlns:a16="http://schemas.microsoft.com/office/drawing/2014/main" id="{BC2AA568-07C9-F085-4B9F-827B3517C7FB}"/>
              </a:ext>
            </a:extLst>
          </p:cNvPr>
          <p:cNvGrpSpPr/>
          <p:nvPr/>
        </p:nvGrpSpPr>
        <p:grpSpPr>
          <a:xfrm>
            <a:off x="11017556" y="8729146"/>
            <a:ext cx="6241744" cy="741988"/>
            <a:chOff x="0" y="0"/>
            <a:chExt cx="8322325" cy="989317"/>
          </a:xfrm>
        </p:grpSpPr>
        <p:sp>
          <p:nvSpPr>
            <p:cNvPr id="7" name="Freeform 7">
              <a:extLst>
                <a:ext uri="{FF2B5EF4-FFF2-40B4-BE49-F238E27FC236}">
                  <a16:creationId xmlns:a16="http://schemas.microsoft.com/office/drawing/2014/main" id="{D4053856-2560-AE02-088F-11C148754217}"/>
                </a:ext>
              </a:extLst>
            </p:cNvPr>
            <p:cNvSpPr/>
            <p:nvPr/>
          </p:nvSpPr>
          <p:spPr>
            <a:xfrm>
              <a:off x="0" y="0"/>
              <a:ext cx="571580" cy="394390"/>
            </a:xfrm>
            <a:custGeom>
              <a:avLst/>
              <a:gdLst/>
              <a:ahLst/>
              <a:cxnLst/>
              <a:rect l="l" t="t" r="r" b="b"/>
              <a:pathLst>
                <a:path w="571580" h="394390">
                  <a:moveTo>
                    <a:pt x="0" y="0"/>
                  </a:moveTo>
                  <a:lnTo>
                    <a:pt x="571580" y="0"/>
                  </a:lnTo>
                  <a:lnTo>
                    <a:pt x="571580" y="394390"/>
                  </a:lnTo>
                  <a:lnTo>
                    <a:pt x="0" y="3943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dirty="0"/>
            </a:p>
          </p:txBody>
        </p:sp>
        <p:sp>
          <p:nvSpPr>
            <p:cNvPr id="8" name="TextBox 8">
              <a:extLst>
                <a:ext uri="{FF2B5EF4-FFF2-40B4-BE49-F238E27FC236}">
                  <a16:creationId xmlns:a16="http://schemas.microsoft.com/office/drawing/2014/main" id="{E35744B1-6E3B-563D-9F8E-E6B50E0687E3}"/>
                </a:ext>
              </a:extLst>
            </p:cNvPr>
            <p:cNvSpPr txBox="1"/>
            <p:nvPr/>
          </p:nvSpPr>
          <p:spPr>
            <a:xfrm>
              <a:off x="565332" y="261744"/>
              <a:ext cx="7756993" cy="727573"/>
            </a:xfrm>
            <a:prstGeom prst="rect">
              <a:avLst/>
            </a:prstGeom>
          </p:spPr>
          <p:txBody>
            <a:bodyPr lIns="0" tIns="0" rIns="0" bIns="0" rtlCol="0" anchor="t">
              <a:spAutoFit/>
            </a:bodyPr>
            <a:lstStyle/>
            <a:p>
              <a:pPr algn="l">
                <a:lnSpc>
                  <a:spcPts val="4569"/>
                </a:lnSpc>
              </a:pPr>
              <a:r>
                <a:rPr lang="en-US" sz="3263" dirty="0">
                  <a:solidFill>
                    <a:srgbClr val="FFFFFF"/>
                  </a:solidFill>
                  <a:latin typeface="Lato Bold"/>
                  <a:ea typeface="Lato Bold"/>
                  <a:cs typeface="Lato Bold"/>
                  <a:sym typeface="Lato Bold"/>
                </a:rPr>
                <a:t>Inspiring lives through learning</a:t>
              </a:r>
            </a:p>
          </p:txBody>
        </p:sp>
      </p:grpSp>
      <p:sp>
        <p:nvSpPr>
          <p:cNvPr id="9" name="Freeform 9">
            <a:extLst>
              <a:ext uri="{FF2B5EF4-FFF2-40B4-BE49-F238E27FC236}">
                <a16:creationId xmlns:a16="http://schemas.microsoft.com/office/drawing/2014/main" id="{C67AB087-3BAE-7359-D70B-F475C1394B7B}"/>
              </a:ext>
            </a:extLst>
          </p:cNvPr>
          <p:cNvSpPr/>
          <p:nvPr/>
        </p:nvSpPr>
        <p:spPr>
          <a:xfrm>
            <a:off x="9144000" y="0"/>
            <a:ext cx="9144000" cy="8086209"/>
          </a:xfrm>
          <a:custGeom>
            <a:avLst/>
            <a:gdLst/>
            <a:ahLst/>
            <a:cxnLst/>
            <a:rect l="l" t="t" r="r" b="b"/>
            <a:pathLst>
              <a:path w="9144000" h="8086209">
                <a:moveTo>
                  <a:pt x="0" y="0"/>
                </a:moveTo>
                <a:lnTo>
                  <a:pt x="9144000" y="0"/>
                </a:lnTo>
                <a:lnTo>
                  <a:pt x="9144000" y="8086209"/>
                </a:lnTo>
                <a:lnTo>
                  <a:pt x="0" y="8086209"/>
                </a:lnTo>
                <a:lnTo>
                  <a:pt x="0" y="0"/>
                </a:lnTo>
                <a:close/>
              </a:path>
            </a:pathLst>
          </a:custGeom>
          <a:blipFill>
            <a:blip r:embed="rId5"/>
            <a:stretch>
              <a:fillRect l="-19326" r="-37872" b="-18545"/>
            </a:stretch>
          </a:blipFill>
        </p:spPr>
        <p:txBody>
          <a:bodyPr/>
          <a:lstStyle/>
          <a:p>
            <a:endParaRPr lang="en-GB" dirty="0"/>
          </a:p>
        </p:txBody>
      </p:sp>
      <p:sp>
        <p:nvSpPr>
          <p:cNvPr id="10" name="AutoShape 10">
            <a:extLst>
              <a:ext uri="{FF2B5EF4-FFF2-40B4-BE49-F238E27FC236}">
                <a16:creationId xmlns:a16="http://schemas.microsoft.com/office/drawing/2014/main" id="{190CD4E6-5D78-9DF5-9FE2-FA02EA1B50E2}"/>
              </a:ext>
            </a:extLst>
          </p:cNvPr>
          <p:cNvSpPr/>
          <p:nvPr/>
        </p:nvSpPr>
        <p:spPr>
          <a:xfrm>
            <a:off x="0" y="8086209"/>
            <a:ext cx="18288000" cy="0"/>
          </a:xfrm>
          <a:prstGeom prst="line">
            <a:avLst/>
          </a:prstGeom>
          <a:ln w="95250" cap="flat">
            <a:solidFill>
              <a:srgbClr val="00A6CE"/>
            </a:solidFill>
            <a:prstDash val="solid"/>
            <a:headEnd type="none" w="sm" len="sm"/>
            <a:tailEnd type="none" w="sm" len="sm"/>
          </a:ln>
        </p:spPr>
        <p:txBody>
          <a:bodyPr/>
          <a:lstStyle/>
          <a:p>
            <a:endParaRPr lang="en-GB" dirty="0"/>
          </a:p>
        </p:txBody>
      </p:sp>
      <p:sp>
        <p:nvSpPr>
          <p:cNvPr id="11" name="TextBox 11">
            <a:extLst>
              <a:ext uri="{FF2B5EF4-FFF2-40B4-BE49-F238E27FC236}">
                <a16:creationId xmlns:a16="http://schemas.microsoft.com/office/drawing/2014/main" id="{D0694131-2334-8C5C-6303-D8BBEA754E08}"/>
              </a:ext>
            </a:extLst>
          </p:cNvPr>
          <p:cNvSpPr txBox="1"/>
          <p:nvPr/>
        </p:nvSpPr>
        <p:spPr>
          <a:xfrm>
            <a:off x="1028700" y="3480629"/>
            <a:ext cx="7384971" cy="1923604"/>
          </a:xfrm>
          <a:prstGeom prst="rect">
            <a:avLst/>
          </a:prstGeom>
        </p:spPr>
        <p:txBody>
          <a:bodyPr lIns="0" tIns="0" rIns="0" bIns="0" rtlCol="0" anchor="t">
            <a:spAutoFit/>
          </a:bodyPr>
          <a:lstStyle/>
          <a:p>
            <a:pPr algn="l">
              <a:lnSpc>
                <a:spcPts val="7500"/>
              </a:lnSpc>
            </a:pPr>
            <a:r>
              <a:rPr lang="en-US" sz="7500" dirty="0">
                <a:solidFill>
                  <a:srgbClr val="FFFFFF"/>
                </a:solidFill>
                <a:latin typeface="Arial Bold"/>
                <a:ea typeface="Arial Bold"/>
                <a:cs typeface="Arial Bold"/>
                <a:sym typeface="Arial Bold"/>
              </a:rPr>
              <a:t>Choosing GCSE Options</a:t>
            </a:r>
          </a:p>
        </p:txBody>
      </p:sp>
      <p:sp>
        <p:nvSpPr>
          <p:cNvPr id="12" name="TextBox 12">
            <a:extLst>
              <a:ext uri="{FF2B5EF4-FFF2-40B4-BE49-F238E27FC236}">
                <a16:creationId xmlns:a16="http://schemas.microsoft.com/office/drawing/2014/main" id="{F766E120-B462-C8F1-51C8-2D1752782EFC}"/>
              </a:ext>
            </a:extLst>
          </p:cNvPr>
          <p:cNvSpPr txBox="1"/>
          <p:nvPr/>
        </p:nvSpPr>
        <p:spPr>
          <a:xfrm>
            <a:off x="1028700" y="933450"/>
            <a:ext cx="5059886" cy="1462901"/>
          </a:xfrm>
          <a:prstGeom prst="rect">
            <a:avLst/>
          </a:prstGeom>
        </p:spPr>
        <p:txBody>
          <a:bodyPr lIns="0" tIns="0" rIns="0" bIns="0" rtlCol="0" anchor="t">
            <a:spAutoFit/>
          </a:bodyPr>
          <a:lstStyle/>
          <a:p>
            <a:pPr algn="l">
              <a:lnSpc>
                <a:spcPts val="3900"/>
              </a:lnSpc>
            </a:pPr>
            <a:r>
              <a:rPr lang="en-US" sz="3000" dirty="0">
                <a:solidFill>
                  <a:srgbClr val="FFFFFF"/>
                </a:solidFill>
                <a:latin typeface="Arial"/>
                <a:ea typeface="Arial"/>
                <a:cs typeface="Arial"/>
                <a:sym typeface="Arial"/>
              </a:rPr>
              <a:t>8</a:t>
            </a:r>
            <a:r>
              <a:rPr lang="en-US" sz="3000" baseline="30000" dirty="0">
                <a:solidFill>
                  <a:srgbClr val="FFFFFF"/>
                </a:solidFill>
                <a:latin typeface="Arial"/>
                <a:ea typeface="Arial"/>
                <a:cs typeface="Arial"/>
                <a:sym typeface="Arial"/>
              </a:rPr>
              <a:t>th</a:t>
            </a:r>
            <a:r>
              <a:rPr lang="en-US" sz="3000" dirty="0">
                <a:solidFill>
                  <a:srgbClr val="FFFFFF"/>
                </a:solidFill>
                <a:latin typeface="Arial"/>
                <a:ea typeface="Arial"/>
                <a:cs typeface="Arial"/>
                <a:sym typeface="Arial"/>
              </a:rPr>
              <a:t> January 2025</a:t>
            </a:r>
          </a:p>
          <a:p>
            <a:pPr algn="l">
              <a:lnSpc>
                <a:spcPts val="3900"/>
              </a:lnSpc>
            </a:pPr>
            <a:r>
              <a:rPr lang="en-US" sz="3000" dirty="0">
                <a:solidFill>
                  <a:srgbClr val="FFFFFF"/>
                </a:solidFill>
                <a:latin typeface="Arial"/>
                <a:ea typeface="Arial"/>
                <a:cs typeface="Arial"/>
                <a:sym typeface="Arial"/>
              </a:rPr>
              <a:t>Karen Hanley, Deputy Headteacher</a:t>
            </a:r>
          </a:p>
        </p:txBody>
      </p:sp>
    </p:spTree>
    <p:extLst>
      <p:ext uri="{BB962C8B-B14F-4D97-AF65-F5344CB8AC3E}">
        <p14:creationId xmlns:p14="http://schemas.microsoft.com/office/powerpoint/2010/main" val="42297280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055AE-CCF8-B83C-C6ED-64F2F9BA98A3}"/>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56C2C62E-5174-D091-D175-C2D878F386D9}"/>
              </a:ext>
            </a:extLst>
          </p:cNvPr>
          <p:cNvSpPr txBox="1"/>
          <p:nvPr/>
        </p:nvSpPr>
        <p:spPr>
          <a:xfrm>
            <a:off x="13115435" y="8126001"/>
            <a:ext cx="3852210" cy="1014730"/>
          </a:xfrm>
          <a:prstGeom prst="rect">
            <a:avLst/>
          </a:prstGeom>
        </p:spPr>
        <p:txBody>
          <a:bodyPr lIns="0" tIns="0" rIns="0" bIns="0" rtlCol="0" anchor="t">
            <a:spAutoFit/>
          </a:bodyPr>
          <a:lstStyle/>
          <a:p>
            <a:pPr algn="r">
              <a:lnSpc>
                <a:spcPts val="3919"/>
              </a:lnSpc>
            </a:pPr>
            <a:r>
              <a:rPr lang="en-US" sz="2799" spc="279" dirty="0">
                <a:solidFill>
                  <a:srgbClr val="FBFADA"/>
                </a:solidFill>
                <a:latin typeface="Telegraf Bold"/>
                <a:ea typeface="Telegraf Bold"/>
                <a:cs typeface="Telegraf Bold"/>
                <a:sym typeface="Telegraf Bold"/>
              </a:rPr>
              <a:t>SDG PROGRESS REPORT 2025</a:t>
            </a:r>
          </a:p>
        </p:txBody>
      </p:sp>
      <p:grpSp>
        <p:nvGrpSpPr>
          <p:cNvPr id="5" name="Group 5">
            <a:extLst>
              <a:ext uri="{FF2B5EF4-FFF2-40B4-BE49-F238E27FC236}">
                <a16:creationId xmlns:a16="http://schemas.microsoft.com/office/drawing/2014/main" id="{3202B7E2-DAA3-5124-A2A5-43193B0F10ED}"/>
              </a:ext>
            </a:extLst>
          </p:cNvPr>
          <p:cNvGrpSpPr/>
          <p:nvPr/>
        </p:nvGrpSpPr>
        <p:grpSpPr>
          <a:xfrm>
            <a:off x="0" y="8086209"/>
            <a:ext cx="18288000" cy="2200791"/>
            <a:chOff x="0" y="0"/>
            <a:chExt cx="3383011" cy="407114"/>
          </a:xfrm>
        </p:grpSpPr>
        <p:sp>
          <p:nvSpPr>
            <p:cNvPr id="6" name="Freeform 6">
              <a:extLst>
                <a:ext uri="{FF2B5EF4-FFF2-40B4-BE49-F238E27FC236}">
                  <a16:creationId xmlns:a16="http://schemas.microsoft.com/office/drawing/2014/main" id="{B112A1D5-B558-9180-266C-31850718989B}"/>
                </a:ext>
              </a:extLst>
            </p:cNvPr>
            <p:cNvSpPr/>
            <p:nvPr/>
          </p:nvSpPr>
          <p:spPr>
            <a:xfrm>
              <a:off x="0" y="0"/>
              <a:ext cx="3383011" cy="407114"/>
            </a:xfrm>
            <a:custGeom>
              <a:avLst/>
              <a:gdLst/>
              <a:ahLst/>
              <a:cxnLst/>
              <a:rect l="l" t="t" r="r" b="b"/>
              <a:pathLst>
                <a:path w="3383011" h="407114">
                  <a:moveTo>
                    <a:pt x="0" y="0"/>
                  </a:moveTo>
                  <a:lnTo>
                    <a:pt x="3383011" y="0"/>
                  </a:lnTo>
                  <a:lnTo>
                    <a:pt x="3383011" y="407114"/>
                  </a:lnTo>
                  <a:lnTo>
                    <a:pt x="0" y="407114"/>
                  </a:lnTo>
                  <a:close/>
                </a:path>
              </a:pathLst>
            </a:custGeom>
            <a:solidFill>
              <a:srgbClr val="031E43"/>
            </a:solidFill>
          </p:spPr>
          <p:txBody>
            <a:bodyPr/>
            <a:lstStyle/>
            <a:p>
              <a:endParaRPr lang="en-GB" dirty="0"/>
            </a:p>
          </p:txBody>
        </p:sp>
      </p:grpSp>
      <p:sp>
        <p:nvSpPr>
          <p:cNvPr id="7" name="Freeform 7">
            <a:extLst>
              <a:ext uri="{FF2B5EF4-FFF2-40B4-BE49-F238E27FC236}">
                <a16:creationId xmlns:a16="http://schemas.microsoft.com/office/drawing/2014/main" id="{6C0896D4-B3AC-38D6-131A-0AE5E6478BF7}"/>
              </a:ext>
            </a:extLst>
          </p:cNvPr>
          <p:cNvSpPr/>
          <p:nvPr/>
        </p:nvSpPr>
        <p:spPr>
          <a:xfrm>
            <a:off x="1028700" y="8680888"/>
            <a:ext cx="2967046" cy="904949"/>
          </a:xfrm>
          <a:custGeom>
            <a:avLst/>
            <a:gdLst/>
            <a:ahLst/>
            <a:cxnLst/>
            <a:rect l="l" t="t" r="r" b="b"/>
            <a:pathLst>
              <a:path w="2967046" h="904949">
                <a:moveTo>
                  <a:pt x="0" y="0"/>
                </a:moveTo>
                <a:lnTo>
                  <a:pt x="2967046" y="0"/>
                </a:lnTo>
                <a:lnTo>
                  <a:pt x="2967046" y="904949"/>
                </a:lnTo>
                <a:lnTo>
                  <a:pt x="0" y="904949"/>
                </a:lnTo>
                <a:lnTo>
                  <a:pt x="0" y="0"/>
                </a:lnTo>
                <a:close/>
              </a:path>
            </a:pathLst>
          </a:custGeom>
          <a:blipFill>
            <a:blip r:embed="rId2"/>
            <a:stretch>
              <a:fillRect/>
            </a:stretch>
          </a:blipFill>
        </p:spPr>
        <p:txBody>
          <a:bodyPr/>
          <a:lstStyle/>
          <a:p>
            <a:endParaRPr lang="en-GB" dirty="0"/>
          </a:p>
        </p:txBody>
      </p:sp>
      <p:sp>
        <p:nvSpPr>
          <p:cNvPr id="8" name="AutoShape 8">
            <a:extLst>
              <a:ext uri="{FF2B5EF4-FFF2-40B4-BE49-F238E27FC236}">
                <a16:creationId xmlns:a16="http://schemas.microsoft.com/office/drawing/2014/main" id="{8C36B53C-99F0-FCAD-9898-2E07D192268B}"/>
              </a:ext>
            </a:extLst>
          </p:cNvPr>
          <p:cNvSpPr/>
          <p:nvPr/>
        </p:nvSpPr>
        <p:spPr>
          <a:xfrm flipV="1">
            <a:off x="0" y="8086209"/>
            <a:ext cx="18288000" cy="0"/>
          </a:xfrm>
          <a:prstGeom prst="line">
            <a:avLst/>
          </a:prstGeom>
          <a:ln w="95250" cap="flat">
            <a:solidFill>
              <a:srgbClr val="00A6CE"/>
            </a:solidFill>
            <a:prstDash val="solid"/>
            <a:headEnd type="none" w="sm" len="sm"/>
            <a:tailEnd type="none" w="sm" len="sm"/>
          </a:ln>
        </p:spPr>
        <p:txBody>
          <a:bodyPr/>
          <a:lstStyle/>
          <a:p>
            <a:endParaRPr lang="en-GB" dirty="0"/>
          </a:p>
        </p:txBody>
      </p:sp>
      <p:grpSp>
        <p:nvGrpSpPr>
          <p:cNvPr id="9" name="Group 9">
            <a:extLst>
              <a:ext uri="{FF2B5EF4-FFF2-40B4-BE49-F238E27FC236}">
                <a16:creationId xmlns:a16="http://schemas.microsoft.com/office/drawing/2014/main" id="{092680B3-F61C-3E0B-AAE9-D0E98DF2E54A}"/>
              </a:ext>
            </a:extLst>
          </p:cNvPr>
          <p:cNvGrpSpPr/>
          <p:nvPr/>
        </p:nvGrpSpPr>
        <p:grpSpPr>
          <a:xfrm>
            <a:off x="11017556" y="8729146"/>
            <a:ext cx="6241744" cy="741988"/>
            <a:chOff x="0" y="0"/>
            <a:chExt cx="8322325" cy="989317"/>
          </a:xfrm>
        </p:grpSpPr>
        <p:sp>
          <p:nvSpPr>
            <p:cNvPr id="10" name="Freeform 10">
              <a:extLst>
                <a:ext uri="{FF2B5EF4-FFF2-40B4-BE49-F238E27FC236}">
                  <a16:creationId xmlns:a16="http://schemas.microsoft.com/office/drawing/2014/main" id="{DDB3A3B1-0FB9-1119-269C-E6482F7E1E99}"/>
                </a:ext>
              </a:extLst>
            </p:cNvPr>
            <p:cNvSpPr/>
            <p:nvPr/>
          </p:nvSpPr>
          <p:spPr>
            <a:xfrm>
              <a:off x="0" y="0"/>
              <a:ext cx="571580" cy="394390"/>
            </a:xfrm>
            <a:custGeom>
              <a:avLst/>
              <a:gdLst/>
              <a:ahLst/>
              <a:cxnLst/>
              <a:rect l="l" t="t" r="r" b="b"/>
              <a:pathLst>
                <a:path w="571580" h="394390">
                  <a:moveTo>
                    <a:pt x="0" y="0"/>
                  </a:moveTo>
                  <a:lnTo>
                    <a:pt x="571580" y="0"/>
                  </a:lnTo>
                  <a:lnTo>
                    <a:pt x="571580" y="394390"/>
                  </a:lnTo>
                  <a:lnTo>
                    <a:pt x="0" y="3943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dirty="0"/>
            </a:p>
          </p:txBody>
        </p:sp>
        <p:sp>
          <p:nvSpPr>
            <p:cNvPr id="11" name="TextBox 11">
              <a:extLst>
                <a:ext uri="{FF2B5EF4-FFF2-40B4-BE49-F238E27FC236}">
                  <a16:creationId xmlns:a16="http://schemas.microsoft.com/office/drawing/2014/main" id="{F082CEA5-895B-21E5-D64E-715BD1EE1383}"/>
                </a:ext>
              </a:extLst>
            </p:cNvPr>
            <p:cNvSpPr txBox="1"/>
            <p:nvPr/>
          </p:nvSpPr>
          <p:spPr>
            <a:xfrm>
              <a:off x="565332" y="261744"/>
              <a:ext cx="7756993" cy="727573"/>
            </a:xfrm>
            <a:prstGeom prst="rect">
              <a:avLst/>
            </a:prstGeom>
          </p:spPr>
          <p:txBody>
            <a:bodyPr lIns="0" tIns="0" rIns="0" bIns="0" rtlCol="0" anchor="t">
              <a:spAutoFit/>
            </a:bodyPr>
            <a:lstStyle/>
            <a:p>
              <a:pPr algn="l">
                <a:lnSpc>
                  <a:spcPts val="4569"/>
                </a:lnSpc>
              </a:pPr>
              <a:r>
                <a:rPr lang="en-US" sz="3263" dirty="0">
                  <a:solidFill>
                    <a:srgbClr val="FFFFFF"/>
                  </a:solidFill>
                  <a:latin typeface="Lato Bold"/>
                  <a:ea typeface="Lato Bold"/>
                  <a:cs typeface="Lato Bold"/>
                  <a:sym typeface="Lato Bold"/>
                </a:rPr>
                <a:t>Inspiring lives through learning</a:t>
              </a:r>
            </a:p>
          </p:txBody>
        </p:sp>
      </p:grpSp>
      <p:sp>
        <p:nvSpPr>
          <p:cNvPr id="2" name="Title 1">
            <a:extLst>
              <a:ext uri="{FF2B5EF4-FFF2-40B4-BE49-F238E27FC236}">
                <a16:creationId xmlns:a16="http://schemas.microsoft.com/office/drawing/2014/main" id="{9226981E-D986-EC45-0D8F-92BA23851BC2}"/>
              </a:ext>
            </a:extLst>
          </p:cNvPr>
          <p:cNvSpPr txBox="1">
            <a:spLocks/>
          </p:cNvSpPr>
          <p:nvPr/>
        </p:nvSpPr>
        <p:spPr>
          <a:xfrm>
            <a:off x="1000762" y="246956"/>
            <a:ext cx="6856505" cy="144578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000" b="1" dirty="0">
                <a:solidFill>
                  <a:srgbClr val="031E43"/>
                </a:solidFill>
                <a:latin typeface="Arial" panose="020B0604020202020204" pitchFamily="34" charset="0"/>
                <a:cs typeface="Arial" panose="020B0604020202020204" pitchFamily="34" charset="0"/>
              </a:rPr>
              <a:t>What Next?</a:t>
            </a:r>
          </a:p>
          <a:p>
            <a:pPr algn="l"/>
            <a:r>
              <a:rPr lang="en-GB" sz="3000" b="1" dirty="0">
                <a:solidFill>
                  <a:srgbClr val="031E43"/>
                </a:solidFill>
                <a:latin typeface="Arial" panose="020B0604020202020204" pitchFamily="34" charset="0"/>
                <a:cs typeface="Arial" panose="020B0604020202020204" pitchFamily="34" charset="0"/>
              </a:rPr>
              <a:t>Have a look at these dates and make a note of them in your diary</a:t>
            </a:r>
          </a:p>
        </p:txBody>
      </p:sp>
      <p:pic>
        <p:nvPicPr>
          <p:cNvPr id="4" name="Picture 3">
            <a:extLst>
              <a:ext uri="{FF2B5EF4-FFF2-40B4-BE49-F238E27FC236}">
                <a16:creationId xmlns:a16="http://schemas.microsoft.com/office/drawing/2014/main" id="{4445C7F1-B8EB-2FA0-1555-530A17128E66}"/>
              </a:ext>
            </a:extLst>
          </p:cNvPr>
          <p:cNvPicPr>
            <a:picLocks noChangeAspect="1"/>
          </p:cNvPicPr>
          <p:nvPr/>
        </p:nvPicPr>
        <p:blipFill>
          <a:blip r:embed="rId5"/>
          <a:stretch>
            <a:fillRect/>
          </a:stretch>
        </p:blipFill>
        <p:spPr>
          <a:xfrm>
            <a:off x="8495927" y="441569"/>
            <a:ext cx="9349677" cy="7049959"/>
          </a:xfrm>
          <a:prstGeom prst="rect">
            <a:avLst/>
          </a:prstGeom>
        </p:spPr>
      </p:pic>
      <p:sp>
        <p:nvSpPr>
          <p:cNvPr id="12" name="TextBox 11">
            <a:extLst>
              <a:ext uri="{FF2B5EF4-FFF2-40B4-BE49-F238E27FC236}">
                <a16:creationId xmlns:a16="http://schemas.microsoft.com/office/drawing/2014/main" id="{9589A838-850B-D6D6-BAB8-455519D1FFC8}"/>
              </a:ext>
            </a:extLst>
          </p:cNvPr>
          <p:cNvSpPr txBox="1"/>
          <p:nvPr/>
        </p:nvSpPr>
        <p:spPr>
          <a:xfrm>
            <a:off x="1064052" y="2983259"/>
            <a:ext cx="6063724"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dirty="0">
                <a:solidFill>
                  <a:srgbClr val="002060"/>
                </a:solidFill>
                <a:cs typeface="Calibri"/>
              </a:rPr>
              <a:t>Plus: visit to Hartpury University on either 29</a:t>
            </a:r>
            <a:r>
              <a:rPr lang="en-GB" sz="3600" baseline="30000" dirty="0">
                <a:solidFill>
                  <a:srgbClr val="002060"/>
                </a:solidFill>
                <a:cs typeface="Calibri"/>
              </a:rPr>
              <a:t>th</a:t>
            </a:r>
            <a:r>
              <a:rPr lang="en-GB" sz="3600" dirty="0">
                <a:solidFill>
                  <a:srgbClr val="002060"/>
                </a:solidFill>
                <a:cs typeface="Calibri"/>
              </a:rPr>
              <a:t> or 31</a:t>
            </a:r>
            <a:r>
              <a:rPr lang="en-GB" sz="3600" baseline="30000" dirty="0">
                <a:solidFill>
                  <a:srgbClr val="002060"/>
                </a:solidFill>
                <a:cs typeface="Calibri"/>
              </a:rPr>
              <a:t>st</a:t>
            </a:r>
            <a:r>
              <a:rPr lang="en-GB" sz="3600" dirty="0">
                <a:solidFill>
                  <a:srgbClr val="002060"/>
                </a:solidFill>
                <a:cs typeface="Calibri"/>
              </a:rPr>
              <a:t> January</a:t>
            </a:r>
            <a:r>
              <a:rPr lang="en-GB" sz="3600" baseline="30000" dirty="0">
                <a:solidFill>
                  <a:srgbClr val="002060"/>
                </a:solidFill>
                <a:cs typeface="Calibri"/>
              </a:rPr>
              <a:t> </a:t>
            </a:r>
            <a:r>
              <a:rPr lang="en-GB" sz="3600" dirty="0">
                <a:solidFill>
                  <a:srgbClr val="002060"/>
                </a:solidFill>
                <a:cs typeface="Calibri"/>
              </a:rPr>
              <a:t>– range of activities aimed at raising aspirations and considering options both post-Year 9, and looking ahead to Post-16 and Post 18</a:t>
            </a:r>
            <a:endParaRPr lang="en-GB" sz="3600" dirty="0">
              <a:solidFill>
                <a:srgbClr val="002060"/>
              </a:solidFill>
            </a:endParaRPr>
          </a:p>
        </p:txBody>
      </p:sp>
    </p:spTree>
    <p:extLst>
      <p:ext uri="{BB962C8B-B14F-4D97-AF65-F5344CB8AC3E}">
        <p14:creationId xmlns:p14="http://schemas.microsoft.com/office/powerpoint/2010/main" val="1713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2AB00-AE25-E860-5E33-D2E557B3F639}"/>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7244A58F-1146-ED6A-8E6D-80A8FBE15D60}"/>
              </a:ext>
            </a:extLst>
          </p:cNvPr>
          <p:cNvSpPr txBox="1"/>
          <p:nvPr/>
        </p:nvSpPr>
        <p:spPr>
          <a:xfrm>
            <a:off x="13115435" y="8126001"/>
            <a:ext cx="3852210" cy="1014730"/>
          </a:xfrm>
          <a:prstGeom prst="rect">
            <a:avLst/>
          </a:prstGeom>
        </p:spPr>
        <p:txBody>
          <a:bodyPr lIns="0" tIns="0" rIns="0" bIns="0" rtlCol="0" anchor="t">
            <a:spAutoFit/>
          </a:bodyPr>
          <a:lstStyle/>
          <a:p>
            <a:pPr algn="r">
              <a:lnSpc>
                <a:spcPts val="3919"/>
              </a:lnSpc>
            </a:pPr>
            <a:r>
              <a:rPr lang="en-US" sz="2799" spc="279" dirty="0">
                <a:solidFill>
                  <a:srgbClr val="FBFADA"/>
                </a:solidFill>
                <a:latin typeface="Telegraf Bold"/>
                <a:ea typeface="Telegraf Bold"/>
                <a:cs typeface="Telegraf Bold"/>
                <a:sym typeface="Telegraf Bold"/>
              </a:rPr>
              <a:t>SDG PROGRESS REPORT 2025</a:t>
            </a:r>
          </a:p>
        </p:txBody>
      </p:sp>
      <p:grpSp>
        <p:nvGrpSpPr>
          <p:cNvPr id="5" name="Group 5">
            <a:extLst>
              <a:ext uri="{FF2B5EF4-FFF2-40B4-BE49-F238E27FC236}">
                <a16:creationId xmlns:a16="http://schemas.microsoft.com/office/drawing/2014/main" id="{424D5472-FE4D-E10D-0C81-526F38C281A2}"/>
              </a:ext>
            </a:extLst>
          </p:cNvPr>
          <p:cNvGrpSpPr/>
          <p:nvPr/>
        </p:nvGrpSpPr>
        <p:grpSpPr>
          <a:xfrm>
            <a:off x="0" y="8086209"/>
            <a:ext cx="18288000" cy="2200791"/>
            <a:chOff x="0" y="0"/>
            <a:chExt cx="3383011" cy="407114"/>
          </a:xfrm>
        </p:grpSpPr>
        <p:sp>
          <p:nvSpPr>
            <p:cNvPr id="6" name="Freeform 6">
              <a:extLst>
                <a:ext uri="{FF2B5EF4-FFF2-40B4-BE49-F238E27FC236}">
                  <a16:creationId xmlns:a16="http://schemas.microsoft.com/office/drawing/2014/main" id="{612FD70C-5C50-F17D-0CC4-8640BD5A7EAF}"/>
                </a:ext>
              </a:extLst>
            </p:cNvPr>
            <p:cNvSpPr/>
            <p:nvPr/>
          </p:nvSpPr>
          <p:spPr>
            <a:xfrm>
              <a:off x="0" y="0"/>
              <a:ext cx="3383011" cy="407114"/>
            </a:xfrm>
            <a:custGeom>
              <a:avLst/>
              <a:gdLst/>
              <a:ahLst/>
              <a:cxnLst/>
              <a:rect l="l" t="t" r="r" b="b"/>
              <a:pathLst>
                <a:path w="3383011" h="407114">
                  <a:moveTo>
                    <a:pt x="0" y="0"/>
                  </a:moveTo>
                  <a:lnTo>
                    <a:pt x="3383011" y="0"/>
                  </a:lnTo>
                  <a:lnTo>
                    <a:pt x="3383011" y="407114"/>
                  </a:lnTo>
                  <a:lnTo>
                    <a:pt x="0" y="407114"/>
                  </a:lnTo>
                  <a:close/>
                </a:path>
              </a:pathLst>
            </a:custGeom>
            <a:solidFill>
              <a:srgbClr val="031E43"/>
            </a:solidFill>
          </p:spPr>
          <p:txBody>
            <a:bodyPr/>
            <a:lstStyle/>
            <a:p>
              <a:endParaRPr lang="en-GB" dirty="0"/>
            </a:p>
          </p:txBody>
        </p:sp>
      </p:grpSp>
      <p:sp>
        <p:nvSpPr>
          <p:cNvPr id="7" name="Freeform 7">
            <a:extLst>
              <a:ext uri="{FF2B5EF4-FFF2-40B4-BE49-F238E27FC236}">
                <a16:creationId xmlns:a16="http://schemas.microsoft.com/office/drawing/2014/main" id="{ED287766-F1E8-CB71-9869-55BBCA1638F4}"/>
              </a:ext>
            </a:extLst>
          </p:cNvPr>
          <p:cNvSpPr/>
          <p:nvPr/>
        </p:nvSpPr>
        <p:spPr>
          <a:xfrm>
            <a:off x="1028700" y="8680888"/>
            <a:ext cx="2967046" cy="904949"/>
          </a:xfrm>
          <a:custGeom>
            <a:avLst/>
            <a:gdLst/>
            <a:ahLst/>
            <a:cxnLst/>
            <a:rect l="l" t="t" r="r" b="b"/>
            <a:pathLst>
              <a:path w="2967046" h="904949">
                <a:moveTo>
                  <a:pt x="0" y="0"/>
                </a:moveTo>
                <a:lnTo>
                  <a:pt x="2967046" y="0"/>
                </a:lnTo>
                <a:lnTo>
                  <a:pt x="2967046" y="904949"/>
                </a:lnTo>
                <a:lnTo>
                  <a:pt x="0" y="904949"/>
                </a:lnTo>
                <a:lnTo>
                  <a:pt x="0" y="0"/>
                </a:lnTo>
                <a:close/>
              </a:path>
            </a:pathLst>
          </a:custGeom>
          <a:blipFill>
            <a:blip r:embed="rId2"/>
            <a:stretch>
              <a:fillRect/>
            </a:stretch>
          </a:blipFill>
        </p:spPr>
        <p:txBody>
          <a:bodyPr/>
          <a:lstStyle/>
          <a:p>
            <a:endParaRPr lang="en-GB" dirty="0"/>
          </a:p>
        </p:txBody>
      </p:sp>
      <p:sp>
        <p:nvSpPr>
          <p:cNvPr id="8" name="AutoShape 8">
            <a:extLst>
              <a:ext uri="{FF2B5EF4-FFF2-40B4-BE49-F238E27FC236}">
                <a16:creationId xmlns:a16="http://schemas.microsoft.com/office/drawing/2014/main" id="{83FB1329-2C7C-7C11-00D9-BD0A88719CB7}"/>
              </a:ext>
            </a:extLst>
          </p:cNvPr>
          <p:cNvSpPr/>
          <p:nvPr/>
        </p:nvSpPr>
        <p:spPr>
          <a:xfrm flipV="1">
            <a:off x="0" y="8086209"/>
            <a:ext cx="18288000" cy="0"/>
          </a:xfrm>
          <a:prstGeom prst="line">
            <a:avLst/>
          </a:prstGeom>
          <a:ln w="95250" cap="flat">
            <a:solidFill>
              <a:srgbClr val="00A6CE"/>
            </a:solidFill>
            <a:prstDash val="solid"/>
            <a:headEnd type="none" w="sm" len="sm"/>
            <a:tailEnd type="none" w="sm" len="sm"/>
          </a:ln>
        </p:spPr>
        <p:txBody>
          <a:bodyPr/>
          <a:lstStyle/>
          <a:p>
            <a:endParaRPr lang="en-GB" dirty="0"/>
          </a:p>
        </p:txBody>
      </p:sp>
      <p:grpSp>
        <p:nvGrpSpPr>
          <p:cNvPr id="9" name="Group 9">
            <a:extLst>
              <a:ext uri="{FF2B5EF4-FFF2-40B4-BE49-F238E27FC236}">
                <a16:creationId xmlns:a16="http://schemas.microsoft.com/office/drawing/2014/main" id="{E893E0B8-57B8-E0AA-7E02-DAF7A27F402F}"/>
              </a:ext>
            </a:extLst>
          </p:cNvPr>
          <p:cNvGrpSpPr/>
          <p:nvPr/>
        </p:nvGrpSpPr>
        <p:grpSpPr>
          <a:xfrm>
            <a:off x="11017556" y="8729146"/>
            <a:ext cx="6241744" cy="741988"/>
            <a:chOff x="0" y="0"/>
            <a:chExt cx="8322325" cy="989317"/>
          </a:xfrm>
        </p:grpSpPr>
        <p:sp>
          <p:nvSpPr>
            <p:cNvPr id="10" name="Freeform 10">
              <a:extLst>
                <a:ext uri="{FF2B5EF4-FFF2-40B4-BE49-F238E27FC236}">
                  <a16:creationId xmlns:a16="http://schemas.microsoft.com/office/drawing/2014/main" id="{88A3F3FC-D342-8B0A-4004-90CB80F929B1}"/>
                </a:ext>
              </a:extLst>
            </p:cNvPr>
            <p:cNvSpPr/>
            <p:nvPr/>
          </p:nvSpPr>
          <p:spPr>
            <a:xfrm>
              <a:off x="0" y="0"/>
              <a:ext cx="571580" cy="394390"/>
            </a:xfrm>
            <a:custGeom>
              <a:avLst/>
              <a:gdLst/>
              <a:ahLst/>
              <a:cxnLst/>
              <a:rect l="l" t="t" r="r" b="b"/>
              <a:pathLst>
                <a:path w="571580" h="394390">
                  <a:moveTo>
                    <a:pt x="0" y="0"/>
                  </a:moveTo>
                  <a:lnTo>
                    <a:pt x="571580" y="0"/>
                  </a:lnTo>
                  <a:lnTo>
                    <a:pt x="571580" y="394390"/>
                  </a:lnTo>
                  <a:lnTo>
                    <a:pt x="0" y="3943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dirty="0"/>
            </a:p>
          </p:txBody>
        </p:sp>
        <p:sp>
          <p:nvSpPr>
            <p:cNvPr id="11" name="TextBox 11">
              <a:extLst>
                <a:ext uri="{FF2B5EF4-FFF2-40B4-BE49-F238E27FC236}">
                  <a16:creationId xmlns:a16="http://schemas.microsoft.com/office/drawing/2014/main" id="{0659246F-72D0-FCDA-BB73-EA76547D1DAD}"/>
                </a:ext>
              </a:extLst>
            </p:cNvPr>
            <p:cNvSpPr txBox="1"/>
            <p:nvPr/>
          </p:nvSpPr>
          <p:spPr>
            <a:xfrm>
              <a:off x="565332" y="261744"/>
              <a:ext cx="7756993" cy="727573"/>
            </a:xfrm>
            <a:prstGeom prst="rect">
              <a:avLst/>
            </a:prstGeom>
          </p:spPr>
          <p:txBody>
            <a:bodyPr lIns="0" tIns="0" rIns="0" bIns="0" rtlCol="0" anchor="t">
              <a:spAutoFit/>
            </a:bodyPr>
            <a:lstStyle/>
            <a:p>
              <a:pPr algn="l">
                <a:lnSpc>
                  <a:spcPts val="4569"/>
                </a:lnSpc>
              </a:pPr>
              <a:r>
                <a:rPr lang="en-US" sz="3263" dirty="0">
                  <a:solidFill>
                    <a:srgbClr val="FFFFFF"/>
                  </a:solidFill>
                  <a:latin typeface="Lato Bold"/>
                  <a:ea typeface="Lato Bold"/>
                  <a:cs typeface="Lato Bold"/>
                  <a:sym typeface="Lato Bold"/>
                </a:rPr>
                <a:t>Inspiring lives through learning</a:t>
              </a:r>
            </a:p>
          </p:txBody>
        </p:sp>
      </p:grpSp>
      <p:sp>
        <p:nvSpPr>
          <p:cNvPr id="2" name="Title 1">
            <a:extLst>
              <a:ext uri="{FF2B5EF4-FFF2-40B4-BE49-F238E27FC236}">
                <a16:creationId xmlns:a16="http://schemas.microsoft.com/office/drawing/2014/main" id="{89935D83-DE80-4BDE-C070-69D7C948C45A}"/>
              </a:ext>
            </a:extLst>
          </p:cNvPr>
          <p:cNvSpPr txBox="1">
            <a:spLocks/>
          </p:cNvSpPr>
          <p:nvPr/>
        </p:nvSpPr>
        <p:spPr>
          <a:xfrm>
            <a:off x="740968" y="534988"/>
            <a:ext cx="6509556" cy="7100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000" b="1" dirty="0">
                <a:solidFill>
                  <a:srgbClr val="002060"/>
                </a:solidFill>
                <a:latin typeface="Arial" panose="020B0604020202020204" pitchFamily="34" charset="0"/>
                <a:cs typeface="Arial" panose="020B0604020202020204" pitchFamily="34" charset="0"/>
              </a:rPr>
              <a:t>Who to ask for advice?</a:t>
            </a:r>
          </a:p>
        </p:txBody>
      </p:sp>
      <p:sp>
        <p:nvSpPr>
          <p:cNvPr id="4" name="Content Placeholder 2">
            <a:extLst>
              <a:ext uri="{FF2B5EF4-FFF2-40B4-BE49-F238E27FC236}">
                <a16:creationId xmlns:a16="http://schemas.microsoft.com/office/drawing/2014/main" id="{CADC6510-8FEC-E44C-3A62-7AE3E1E34A82}"/>
              </a:ext>
            </a:extLst>
          </p:cNvPr>
          <p:cNvSpPr txBox="1">
            <a:spLocks/>
          </p:cNvSpPr>
          <p:nvPr/>
        </p:nvSpPr>
        <p:spPr>
          <a:xfrm>
            <a:off x="756457" y="1603911"/>
            <a:ext cx="15084287" cy="626111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200" dirty="0">
                <a:solidFill>
                  <a:srgbClr val="031E43"/>
                </a:solidFill>
                <a:latin typeface="Arial" panose="020B0604020202020204" pitchFamily="34" charset="0"/>
                <a:cs typeface="Arial" panose="020B0604020202020204" pitchFamily="34" charset="0"/>
              </a:rPr>
              <a:t>Miss Hanley, </a:t>
            </a:r>
            <a:r>
              <a:rPr lang="en-GB" sz="3200" dirty="0">
                <a:solidFill>
                  <a:srgbClr val="031E43"/>
                </a:solidFill>
                <a:latin typeface="Arial" panose="020B0604020202020204" pitchFamily="34" charset="0"/>
                <a:cs typeface="Arial" panose="020B0604020202020204" pitchFamily="34" charset="0"/>
                <a:hlinkClick r:id="rId5"/>
              </a:rPr>
              <a:t>kjh@bournside.gloucs.sch.uk</a:t>
            </a:r>
            <a:r>
              <a:rPr lang="en-GB" sz="3200" dirty="0">
                <a:solidFill>
                  <a:srgbClr val="031E43"/>
                </a:solidFill>
                <a:latin typeface="Arial" panose="020B0604020202020204" pitchFamily="34" charset="0"/>
                <a:cs typeface="Arial" panose="020B0604020202020204" pitchFamily="34" charset="0"/>
              </a:rPr>
              <a:t> </a:t>
            </a:r>
          </a:p>
          <a:p>
            <a:pPr algn="l"/>
            <a:r>
              <a:rPr lang="en-GB" sz="3200" dirty="0">
                <a:solidFill>
                  <a:srgbClr val="031E43"/>
                </a:solidFill>
                <a:latin typeface="Arial" panose="020B0604020202020204" pitchFamily="34" charset="0"/>
                <a:cs typeface="Arial" panose="020B0604020202020204" pitchFamily="34" charset="0"/>
              </a:rPr>
              <a:t>Mrs Martin – Careers Leader gcm@ (she is the best person to contact about apprenticeship and employment routes)</a:t>
            </a:r>
          </a:p>
          <a:p>
            <a:pPr algn="l"/>
            <a:r>
              <a:rPr lang="en-GB" sz="3200" dirty="0">
                <a:solidFill>
                  <a:srgbClr val="031E43"/>
                </a:solidFill>
                <a:latin typeface="Arial" panose="020B0604020202020204" pitchFamily="34" charset="0"/>
                <a:cs typeface="Arial" panose="020B0604020202020204" pitchFamily="34" charset="0"/>
              </a:rPr>
              <a:t>Mrs Littlewood – Deputy Head of Sixth Form (Academic) ll@ or Miss Brown – Assistant Head of Sixth Form (Academic) mab@ (they will be able to advise about universities in particular)</a:t>
            </a:r>
          </a:p>
          <a:p>
            <a:pPr algn="l"/>
            <a:r>
              <a:rPr lang="en-GB" sz="3200" dirty="0">
                <a:solidFill>
                  <a:srgbClr val="031E43"/>
                </a:solidFill>
                <a:latin typeface="Arial" panose="020B0604020202020204" pitchFamily="34" charset="0"/>
                <a:cs typeface="Arial" panose="020B0604020202020204" pitchFamily="34" charset="0"/>
                <a:hlinkClick r:id="rId6"/>
              </a:rPr>
              <a:t>careers@bournside.gloucs.sch.uk</a:t>
            </a:r>
            <a:r>
              <a:rPr lang="en-GB" sz="3200" dirty="0">
                <a:solidFill>
                  <a:srgbClr val="031E43"/>
                </a:solidFill>
                <a:latin typeface="Arial" panose="020B0604020202020204" pitchFamily="34" charset="0"/>
                <a:cs typeface="Arial" panose="020B0604020202020204" pitchFamily="34" charset="0"/>
              </a:rPr>
              <a:t> – for general enquiries; will be picked up by one of the team</a:t>
            </a:r>
          </a:p>
          <a:p>
            <a:pPr algn="l"/>
            <a:r>
              <a:rPr lang="en-GB" sz="3200" dirty="0">
                <a:solidFill>
                  <a:srgbClr val="031E43"/>
                </a:solidFill>
                <a:latin typeface="Arial" panose="020B0604020202020204" pitchFamily="34" charset="0"/>
                <a:cs typeface="Arial" panose="020B0604020202020204" pitchFamily="34" charset="0"/>
              </a:rPr>
              <a:t>Their tutor, teachers etc…..</a:t>
            </a:r>
          </a:p>
          <a:p>
            <a:pPr algn="l"/>
            <a:endParaRPr lang="en-GB" sz="3200" dirty="0">
              <a:solidFill>
                <a:srgbClr val="031E43"/>
              </a:solidFill>
              <a:latin typeface="Arial" panose="020B0604020202020204" pitchFamily="34" charset="0"/>
              <a:cs typeface="Arial" panose="020B0604020202020204" pitchFamily="34" charset="0"/>
            </a:endParaRPr>
          </a:p>
          <a:p>
            <a:pPr algn="l"/>
            <a:r>
              <a:rPr lang="en-GB" sz="3200" dirty="0">
                <a:solidFill>
                  <a:srgbClr val="031E43"/>
                </a:solidFill>
                <a:latin typeface="Arial" panose="020B0604020202020204" pitchFamily="34" charset="0"/>
                <a:cs typeface="Arial" panose="020B0604020202020204" pitchFamily="34" charset="0"/>
              </a:rPr>
              <a:t>Thanks for coming – please stay and ask questions if you have any.</a:t>
            </a:r>
          </a:p>
        </p:txBody>
      </p:sp>
    </p:spTree>
    <p:extLst>
      <p:ext uri="{BB962C8B-B14F-4D97-AF65-F5344CB8AC3E}">
        <p14:creationId xmlns:p14="http://schemas.microsoft.com/office/powerpoint/2010/main" val="35367480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229633" y="5291197"/>
            <a:ext cx="2514269" cy="2514269"/>
          </a:xfrm>
          <a:custGeom>
            <a:avLst/>
            <a:gdLst/>
            <a:ahLst/>
            <a:cxnLst/>
            <a:rect l="l" t="t" r="r" b="b"/>
            <a:pathLst>
              <a:path w="2514269" h="2514269">
                <a:moveTo>
                  <a:pt x="0" y="0"/>
                </a:moveTo>
                <a:lnTo>
                  <a:pt x="2514269" y="0"/>
                </a:lnTo>
                <a:lnTo>
                  <a:pt x="2514269" y="2514269"/>
                </a:lnTo>
                <a:lnTo>
                  <a:pt x="0" y="2514269"/>
                </a:lnTo>
                <a:lnTo>
                  <a:pt x="0" y="0"/>
                </a:lnTo>
                <a:close/>
              </a:path>
            </a:pathLst>
          </a:custGeom>
          <a:blipFill>
            <a:blip r:embed="rId2"/>
            <a:stretch>
              <a:fillRect/>
            </a:stretch>
          </a:blipFill>
        </p:spPr>
        <p:txBody>
          <a:bodyPr/>
          <a:lstStyle/>
          <a:p>
            <a:endParaRPr lang="en-GB" dirty="0"/>
          </a:p>
        </p:txBody>
      </p:sp>
      <p:sp>
        <p:nvSpPr>
          <p:cNvPr id="3" name="Freeform 3"/>
          <p:cNvSpPr/>
          <p:nvPr/>
        </p:nvSpPr>
        <p:spPr>
          <a:xfrm>
            <a:off x="7874315" y="5291197"/>
            <a:ext cx="2514269" cy="2514269"/>
          </a:xfrm>
          <a:custGeom>
            <a:avLst/>
            <a:gdLst/>
            <a:ahLst/>
            <a:cxnLst/>
            <a:rect l="l" t="t" r="r" b="b"/>
            <a:pathLst>
              <a:path w="2514269" h="2514269">
                <a:moveTo>
                  <a:pt x="0" y="0"/>
                </a:moveTo>
                <a:lnTo>
                  <a:pt x="2514270" y="0"/>
                </a:lnTo>
                <a:lnTo>
                  <a:pt x="2514270" y="2514269"/>
                </a:lnTo>
                <a:lnTo>
                  <a:pt x="0" y="2514269"/>
                </a:lnTo>
                <a:lnTo>
                  <a:pt x="0" y="0"/>
                </a:lnTo>
                <a:close/>
              </a:path>
            </a:pathLst>
          </a:custGeom>
          <a:blipFill>
            <a:blip r:embed="rId2"/>
            <a:stretch>
              <a:fillRect/>
            </a:stretch>
          </a:blipFill>
        </p:spPr>
        <p:txBody>
          <a:bodyPr/>
          <a:lstStyle/>
          <a:p>
            <a:endParaRPr lang="en-GB" dirty="0"/>
          </a:p>
        </p:txBody>
      </p:sp>
      <p:sp>
        <p:nvSpPr>
          <p:cNvPr id="4" name="Freeform 4"/>
          <p:cNvSpPr/>
          <p:nvPr/>
        </p:nvSpPr>
        <p:spPr>
          <a:xfrm>
            <a:off x="2595490" y="5291197"/>
            <a:ext cx="2514269" cy="2514269"/>
          </a:xfrm>
          <a:custGeom>
            <a:avLst/>
            <a:gdLst/>
            <a:ahLst/>
            <a:cxnLst/>
            <a:rect l="l" t="t" r="r" b="b"/>
            <a:pathLst>
              <a:path w="2514269" h="2514269">
                <a:moveTo>
                  <a:pt x="0" y="0"/>
                </a:moveTo>
                <a:lnTo>
                  <a:pt x="2514269" y="0"/>
                </a:lnTo>
                <a:lnTo>
                  <a:pt x="2514269" y="2514269"/>
                </a:lnTo>
                <a:lnTo>
                  <a:pt x="0" y="2514269"/>
                </a:lnTo>
                <a:lnTo>
                  <a:pt x="0" y="0"/>
                </a:lnTo>
                <a:close/>
              </a:path>
            </a:pathLst>
          </a:custGeom>
          <a:blipFill>
            <a:blip r:embed="rId2"/>
            <a:stretch>
              <a:fillRect/>
            </a:stretch>
          </a:blipFill>
        </p:spPr>
        <p:txBody>
          <a:bodyPr/>
          <a:lstStyle/>
          <a:p>
            <a:endParaRPr lang="en-GB" dirty="0"/>
          </a:p>
        </p:txBody>
      </p:sp>
      <p:sp>
        <p:nvSpPr>
          <p:cNvPr id="5" name="Freeform 5"/>
          <p:cNvSpPr/>
          <p:nvPr/>
        </p:nvSpPr>
        <p:spPr>
          <a:xfrm>
            <a:off x="-65403" y="5291197"/>
            <a:ext cx="2514269" cy="2514269"/>
          </a:xfrm>
          <a:custGeom>
            <a:avLst/>
            <a:gdLst/>
            <a:ahLst/>
            <a:cxnLst/>
            <a:rect l="l" t="t" r="r" b="b"/>
            <a:pathLst>
              <a:path w="2514269" h="2514269">
                <a:moveTo>
                  <a:pt x="0" y="0"/>
                </a:moveTo>
                <a:lnTo>
                  <a:pt x="2514269" y="0"/>
                </a:lnTo>
                <a:lnTo>
                  <a:pt x="2514269" y="2514269"/>
                </a:lnTo>
                <a:lnTo>
                  <a:pt x="0" y="2514269"/>
                </a:lnTo>
                <a:lnTo>
                  <a:pt x="0" y="0"/>
                </a:lnTo>
                <a:close/>
              </a:path>
            </a:pathLst>
          </a:custGeom>
          <a:blipFill>
            <a:blip r:embed="rId2"/>
            <a:stretch>
              <a:fillRect/>
            </a:stretch>
          </a:blipFill>
        </p:spPr>
        <p:txBody>
          <a:bodyPr/>
          <a:lstStyle/>
          <a:p>
            <a:endParaRPr lang="en-GB" dirty="0"/>
          </a:p>
        </p:txBody>
      </p:sp>
      <p:sp>
        <p:nvSpPr>
          <p:cNvPr id="6" name="Freeform 6"/>
          <p:cNvSpPr/>
          <p:nvPr/>
        </p:nvSpPr>
        <p:spPr>
          <a:xfrm>
            <a:off x="10510706" y="5291197"/>
            <a:ext cx="2514269" cy="2514269"/>
          </a:xfrm>
          <a:custGeom>
            <a:avLst/>
            <a:gdLst/>
            <a:ahLst/>
            <a:cxnLst/>
            <a:rect l="l" t="t" r="r" b="b"/>
            <a:pathLst>
              <a:path w="2514269" h="2514269">
                <a:moveTo>
                  <a:pt x="0" y="0"/>
                </a:moveTo>
                <a:lnTo>
                  <a:pt x="2514269" y="0"/>
                </a:lnTo>
                <a:lnTo>
                  <a:pt x="2514269" y="2514269"/>
                </a:lnTo>
                <a:lnTo>
                  <a:pt x="0" y="2514269"/>
                </a:lnTo>
                <a:lnTo>
                  <a:pt x="0" y="0"/>
                </a:lnTo>
                <a:close/>
              </a:path>
            </a:pathLst>
          </a:custGeom>
          <a:blipFill>
            <a:blip r:embed="rId2"/>
            <a:stretch>
              <a:fillRect/>
            </a:stretch>
          </a:blipFill>
        </p:spPr>
        <p:txBody>
          <a:bodyPr/>
          <a:lstStyle/>
          <a:p>
            <a:endParaRPr lang="en-GB" dirty="0"/>
          </a:p>
        </p:txBody>
      </p:sp>
      <p:sp>
        <p:nvSpPr>
          <p:cNvPr id="7" name="Freeform 7"/>
          <p:cNvSpPr/>
          <p:nvPr/>
        </p:nvSpPr>
        <p:spPr>
          <a:xfrm>
            <a:off x="5236615" y="2776928"/>
            <a:ext cx="2514269" cy="2514269"/>
          </a:xfrm>
          <a:custGeom>
            <a:avLst/>
            <a:gdLst/>
            <a:ahLst/>
            <a:cxnLst/>
            <a:rect l="l" t="t" r="r" b="b"/>
            <a:pathLst>
              <a:path w="2514269" h="2514269">
                <a:moveTo>
                  <a:pt x="0" y="0"/>
                </a:moveTo>
                <a:lnTo>
                  <a:pt x="2514269" y="0"/>
                </a:lnTo>
                <a:lnTo>
                  <a:pt x="2514269" y="2514269"/>
                </a:lnTo>
                <a:lnTo>
                  <a:pt x="0" y="2514269"/>
                </a:lnTo>
                <a:lnTo>
                  <a:pt x="0" y="0"/>
                </a:lnTo>
                <a:close/>
              </a:path>
            </a:pathLst>
          </a:custGeom>
          <a:blipFill>
            <a:blip r:embed="rId2"/>
            <a:stretch>
              <a:fillRect/>
            </a:stretch>
          </a:blipFill>
        </p:spPr>
        <p:txBody>
          <a:bodyPr/>
          <a:lstStyle/>
          <a:p>
            <a:endParaRPr lang="en-GB" dirty="0"/>
          </a:p>
        </p:txBody>
      </p:sp>
      <p:sp>
        <p:nvSpPr>
          <p:cNvPr id="8" name="Freeform 8"/>
          <p:cNvSpPr/>
          <p:nvPr/>
        </p:nvSpPr>
        <p:spPr>
          <a:xfrm>
            <a:off x="7881297" y="2776928"/>
            <a:ext cx="2514269" cy="2514269"/>
          </a:xfrm>
          <a:custGeom>
            <a:avLst/>
            <a:gdLst/>
            <a:ahLst/>
            <a:cxnLst/>
            <a:rect l="l" t="t" r="r" b="b"/>
            <a:pathLst>
              <a:path w="2514269" h="2514269">
                <a:moveTo>
                  <a:pt x="0" y="0"/>
                </a:moveTo>
                <a:lnTo>
                  <a:pt x="2514269" y="0"/>
                </a:lnTo>
                <a:lnTo>
                  <a:pt x="2514269" y="2514269"/>
                </a:lnTo>
                <a:lnTo>
                  <a:pt x="0" y="2514269"/>
                </a:lnTo>
                <a:lnTo>
                  <a:pt x="0" y="0"/>
                </a:lnTo>
                <a:close/>
              </a:path>
            </a:pathLst>
          </a:custGeom>
          <a:blipFill>
            <a:blip r:embed="rId2"/>
            <a:stretch>
              <a:fillRect/>
            </a:stretch>
          </a:blipFill>
        </p:spPr>
        <p:txBody>
          <a:bodyPr/>
          <a:lstStyle/>
          <a:p>
            <a:endParaRPr lang="en-GB" dirty="0"/>
          </a:p>
        </p:txBody>
      </p:sp>
      <p:sp>
        <p:nvSpPr>
          <p:cNvPr id="9" name="Freeform 9"/>
          <p:cNvSpPr/>
          <p:nvPr/>
        </p:nvSpPr>
        <p:spPr>
          <a:xfrm>
            <a:off x="2602471" y="2776928"/>
            <a:ext cx="2514269" cy="2514269"/>
          </a:xfrm>
          <a:custGeom>
            <a:avLst/>
            <a:gdLst/>
            <a:ahLst/>
            <a:cxnLst/>
            <a:rect l="l" t="t" r="r" b="b"/>
            <a:pathLst>
              <a:path w="2514269" h="2514269">
                <a:moveTo>
                  <a:pt x="0" y="0"/>
                </a:moveTo>
                <a:lnTo>
                  <a:pt x="2514270" y="0"/>
                </a:lnTo>
                <a:lnTo>
                  <a:pt x="2514270" y="2514269"/>
                </a:lnTo>
                <a:lnTo>
                  <a:pt x="0" y="2514269"/>
                </a:lnTo>
                <a:lnTo>
                  <a:pt x="0" y="0"/>
                </a:lnTo>
                <a:close/>
              </a:path>
            </a:pathLst>
          </a:custGeom>
          <a:blipFill>
            <a:blip r:embed="rId2"/>
            <a:stretch>
              <a:fillRect/>
            </a:stretch>
          </a:blipFill>
        </p:spPr>
        <p:txBody>
          <a:bodyPr/>
          <a:lstStyle/>
          <a:p>
            <a:endParaRPr lang="en-GB" dirty="0"/>
          </a:p>
        </p:txBody>
      </p:sp>
      <p:sp>
        <p:nvSpPr>
          <p:cNvPr id="10" name="Freeform 10"/>
          <p:cNvSpPr/>
          <p:nvPr/>
        </p:nvSpPr>
        <p:spPr>
          <a:xfrm>
            <a:off x="-58422" y="2776928"/>
            <a:ext cx="2514269" cy="2514269"/>
          </a:xfrm>
          <a:custGeom>
            <a:avLst/>
            <a:gdLst/>
            <a:ahLst/>
            <a:cxnLst/>
            <a:rect l="l" t="t" r="r" b="b"/>
            <a:pathLst>
              <a:path w="2514269" h="2514269">
                <a:moveTo>
                  <a:pt x="0" y="0"/>
                </a:moveTo>
                <a:lnTo>
                  <a:pt x="2514270" y="0"/>
                </a:lnTo>
                <a:lnTo>
                  <a:pt x="2514270" y="2514269"/>
                </a:lnTo>
                <a:lnTo>
                  <a:pt x="0" y="2514269"/>
                </a:lnTo>
                <a:lnTo>
                  <a:pt x="0" y="0"/>
                </a:lnTo>
                <a:close/>
              </a:path>
            </a:pathLst>
          </a:custGeom>
          <a:blipFill>
            <a:blip r:embed="rId2"/>
            <a:stretch>
              <a:fillRect/>
            </a:stretch>
          </a:blipFill>
        </p:spPr>
        <p:txBody>
          <a:bodyPr/>
          <a:lstStyle/>
          <a:p>
            <a:endParaRPr lang="en-GB" dirty="0"/>
          </a:p>
        </p:txBody>
      </p:sp>
      <p:sp>
        <p:nvSpPr>
          <p:cNvPr id="11" name="Freeform 11"/>
          <p:cNvSpPr/>
          <p:nvPr/>
        </p:nvSpPr>
        <p:spPr>
          <a:xfrm>
            <a:off x="10517688" y="2776928"/>
            <a:ext cx="2514269" cy="2514269"/>
          </a:xfrm>
          <a:custGeom>
            <a:avLst/>
            <a:gdLst/>
            <a:ahLst/>
            <a:cxnLst/>
            <a:rect l="l" t="t" r="r" b="b"/>
            <a:pathLst>
              <a:path w="2514269" h="2514269">
                <a:moveTo>
                  <a:pt x="0" y="0"/>
                </a:moveTo>
                <a:lnTo>
                  <a:pt x="2514269" y="0"/>
                </a:lnTo>
                <a:lnTo>
                  <a:pt x="2514269" y="2514269"/>
                </a:lnTo>
                <a:lnTo>
                  <a:pt x="0" y="2514269"/>
                </a:lnTo>
                <a:lnTo>
                  <a:pt x="0" y="0"/>
                </a:lnTo>
                <a:close/>
              </a:path>
            </a:pathLst>
          </a:custGeom>
          <a:blipFill>
            <a:blip r:embed="rId2"/>
            <a:stretch>
              <a:fillRect/>
            </a:stretch>
          </a:blipFill>
        </p:spPr>
        <p:txBody>
          <a:bodyPr/>
          <a:lstStyle/>
          <a:p>
            <a:endParaRPr lang="en-GB" dirty="0"/>
          </a:p>
        </p:txBody>
      </p:sp>
      <p:sp>
        <p:nvSpPr>
          <p:cNvPr id="12" name="Freeform 12"/>
          <p:cNvSpPr/>
          <p:nvPr/>
        </p:nvSpPr>
        <p:spPr>
          <a:xfrm>
            <a:off x="5229633" y="248616"/>
            <a:ext cx="2514269" cy="2514269"/>
          </a:xfrm>
          <a:custGeom>
            <a:avLst/>
            <a:gdLst/>
            <a:ahLst/>
            <a:cxnLst/>
            <a:rect l="l" t="t" r="r" b="b"/>
            <a:pathLst>
              <a:path w="2514269" h="2514269">
                <a:moveTo>
                  <a:pt x="0" y="0"/>
                </a:moveTo>
                <a:lnTo>
                  <a:pt x="2514269" y="0"/>
                </a:lnTo>
                <a:lnTo>
                  <a:pt x="2514269" y="2514269"/>
                </a:lnTo>
                <a:lnTo>
                  <a:pt x="0" y="2514269"/>
                </a:lnTo>
                <a:lnTo>
                  <a:pt x="0" y="0"/>
                </a:lnTo>
                <a:close/>
              </a:path>
            </a:pathLst>
          </a:custGeom>
          <a:blipFill>
            <a:blip r:embed="rId2"/>
            <a:stretch>
              <a:fillRect/>
            </a:stretch>
          </a:blipFill>
        </p:spPr>
        <p:txBody>
          <a:bodyPr/>
          <a:lstStyle/>
          <a:p>
            <a:endParaRPr lang="en-GB" dirty="0"/>
          </a:p>
        </p:txBody>
      </p:sp>
      <p:sp>
        <p:nvSpPr>
          <p:cNvPr id="13" name="Freeform 13"/>
          <p:cNvSpPr/>
          <p:nvPr/>
        </p:nvSpPr>
        <p:spPr>
          <a:xfrm>
            <a:off x="7874315" y="248616"/>
            <a:ext cx="2514269" cy="2514269"/>
          </a:xfrm>
          <a:custGeom>
            <a:avLst/>
            <a:gdLst/>
            <a:ahLst/>
            <a:cxnLst/>
            <a:rect l="l" t="t" r="r" b="b"/>
            <a:pathLst>
              <a:path w="2514269" h="2514269">
                <a:moveTo>
                  <a:pt x="0" y="0"/>
                </a:moveTo>
                <a:lnTo>
                  <a:pt x="2514270" y="0"/>
                </a:lnTo>
                <a:lnTo>
                  <a:pt x="2514270" y="2514269"/>
                </a:lnTo>
                <a:lnTo>
                  <a:pt x="0" y="2514269"/>
                </a:lnTo>
                <a:lnTo>
                  <a:pt x="0" y="0"/>
                </a:lnTo>
                <a:close/>
              </a:path>
            </a:pathLst>
          </a:custGeom>
          <a:blipFill>
            <a:blip r:embed="rId2"/>
            <a:stretch>
              <a:fillRect/>
            </a:stretch>
          </a:blipFill>
        </p:spPr>
        <p:txBody>
          <a:bodyPr/>
          <a:lstStyle/>
          <a:p>
            <a:endParaRPr lang="en-GB" dirty="0"/>
          </a:p>
        </p:txBody>
      </p:sp>
      <p:sp>
        <p:nvSpPr>
          <p:cNvPr id="14" name="Freeform 14"/>
          <p:cNvSpPr/>
          <p:nvPr/>
        </p:nvSpPr>
        <p:spPr>
          <a:xfrm>
            <a:off x="2595490" y="248616"/>
            <a:ext cx="2514269" cy="2514269"/>
          </a:xfrm>
          <a:custGeom>
            <a:avLst/>
            <a:gdLst/>
            <a:ahLst/>
            <a:cxnLst/>
            <a:rect l="l" t="t" r="r" b="b"/>
            <a:pathLst>
              <a:path w="2514269" h="2514269">
                <a:moveTo>
                  <a:pt x="0" y="0"/>
                </a:moveTo>
                <a:lnTo>
                  <a:pt x="2514269" y="0"/>
                </a:lnTo>
                <a:lnTo>
                  <a:pt x="2514269" y="2514269"/>
                </a:lnTo>
                <a:lnTo>
                  <a:pt x="0" y="2514269"/>
                </a:lnTo>
                <a:lnTo>
                  <a:pt x="0" y="0"/>
                </a:lnTo>
                <a:close/>
              </a:path>
            </a:pathLst>
          </a:custGeom>
          <a:blipFill>
            <a:blip r:embed="rId2"/>
            <a:stretch>
              <a:fillRect/>
            </a:stretch>
          </a:blipFill>
        </p:spPr>
        <p:txBody>
          <a:bodyPr/>
          <a:lstStyle/>
          <a:p>
            <a:endParaRPr lang="en-GB" dirty="0"/>
          </a:p>
        </p:txBody>
      </p:sp>
      <p:sp>
        <p:nvSpPr>
          <p:cNvPr id="15" name="Freeform 15"/>
          <p:cNvSpPr/>
          <p:nvPr/>
        </p:nvSpPr>
        <p:spPr>
          <a:xfrm>
            <a:off x="-65403" y="248616"/>
            <a:ext cx="2514269" cy="2514269"/>
          </a:xfrm>
          <a:custGeom>
            <a:avLst/>
            <a:gdLst/>
            <a:ahLst/>
            <a:cxnLst/>
            <a:rect l="l" t="t" r="r" b="b"/>
            <a:pathLst>
              <a:path w="2514269" h="2514269">
                <a:moveTo>
                  <a:pt x="0" y="0"/>
                </a:moveTo>
                <a:lnTo>
                  <a:pt x="2514269" y="0"/>
                </a:lnTo>
                <a:lnTo>
                  <a:pt x="2514269" y="2514269"/>
                </a:lnTo>
                <a:lnTo>
                  <a:pt x="0" y="2514269"/>
                </a:lnTo>
                <a:lnTo>
                  <a:pt x="0" y="0"/>
                </a:lnTo>
                <a:close/>
              </a:path>
            </a:pathLst>
          </a:custGeom>
          <a:blipFill>
            <a:blip r:embed="rId2"/>
            <a:stretch>
              <a:fillRect/>
            </a:stretch>
          </a:blipFill>
        </p:spPr>
        <p:txBody>
          <a:bodyPr/>
          <a:lstStyle/>
          <a:p>
            <a:endParaRPr lang="en-GB" dirty="0"/>
          </a:p>
        </p:txBody>
      </p:sp>
      <p:sp>
        <p:nvSpPr>
          <p:cNvPr id="16" name="Freeform 16"/>
          <p:cNvSpPr/>
          <p:nvPr/>
        </p:nvSpPr>
        <p:spPr>
          <a:xfrm>
            <a:off x="10510706" y="248616"/>
            <a:ext cx="2514269" cy="2514269"/>
          </a:xfrm>
          <a:custGeom>
            <a:avLst/>
            <a:gdLst/>
            <a:ahLst/>
            <a:cxnLst/>
            <a:rect l="l" t="t" r="r" b="b"/>
            <a:pathLst>
              <a:path w="2514269" h="2514269">
                <a:moveTo>
                  <a:pt x="0" y="0"/>
                </a:moveTo>
                <a:lnTo>
                  <a:pt x="2514269" y="0"/>
                </a:lnTo>
                <a:lnTo>
                  <a:pt x="2514269" y="2514269"/>
                </a:lnTo>
                <a:lnTo>
                  <a:pt x="0" y="2514269"/>
                </a:lnTo>
                <a:lnTo>
                  <a:pt x="0" y="0"/>
                </a:lnTo>
                <a:close/>
              </a:path>
            </a:pathLst>
          </a:custGeom>
          <a:blipFill>
            <a:blip r:embed="rId2"/>
            <a:stretch>
              <a:fillRect/>
            </a:stretch>
          </a:blipFill>
        </p:spPr>
        <p:txBody>
          <a:bodyPr/>
          <a:lstStyle/>
          <a:p>
            <a:endParaRPr lang="en-GB" dirty="0"/>
          </a:p>
        </p:txBody>
      </p:sp>
      <p:sp>
        <p:nvSpPr>
          <p:cNvPr id="17" name="Freeform 17"/>
          <p:cNvSpPr/>
          <p:nvPr/>
        </p:nvSpPr>
        <p:spPr>
          <a:xfrm>
            <a:off x="13155782" y="5298218"/>
            <a:ext cx="2514269" cy="2514269"/>
          </a:xfrm>
          <a:custGeom>
            <a:avLst/>
            <a:gdLst/>
            <a:ahLst/>
            <a:cxnLst/>
            <a:rect l="l" t="t" r="r" b="b"/>
            <a:pathLst>
              <a:path w="2514269" h="2514269">
                <a:moveTo>
                  <a:pt x="0" y="0"/>
                </a:moveTo>
                <a:lnTo>
                  <a:pt x="2514269" y="0"/>
                </a:lnTo>
                <a:lnTo>
                  <a:pt x="2514269" y="2514269"/>
                </a:lnTo>
                <a:lnTo>
                  <a:pt x="0" y="2514269"/>
                </a:lnTo>
                <a:lnTo>
                  <a:pt x="0" y="0"/>
                </a:lnTo>
                <a:close/>
              </a:path>
            </a:pathLst>
          </a:custGeom>
          <a:blipFill>
            <a:blip r:embed="rId2"/>
            <a:stretch>
              <a:fillRect/>
            </a:stretch>
          </a:blipFill>
        </p:spPr>
        <p:txBody>
          <a:bodyPr/>
          <a:lstStyle/>
          <a:p>
            <a:endParaRPr lang="en-GB" dirty="0"/>
          </a:p>
        </p:txBody>
      </p:sp>
      <p:sp>
        <p:nvSpPr>
          <p:cNvPr id="18" name="Freeform 18"/>
          <p:cNvSpPr/>
          <p:nvPr/>
        </p:nvSpPr>
        <p:spPr>
          <a:xfrm>
            <a:off x="13162763" y="2783949"/>
            <a:ext cx="2514269" cy="2514269"/>
          </a:xfrm>
          <a:custGeom>
            <a:avLst/>
            <a:gdLst/>
            <a:ahLst/>
            <a:cxnLst/>
            <a:rect l="l" t="t" r="r" b="b"/>
            <a:pathLst>
              <a:path w="2514269" h="2514269">
                <a:moveTo>
                  <a:pt x="0" y="0"/>
                </a:moveTo>
                <a:lnTo>
                  <a:pt x="2514270" y="0"/>
                </a:lnTo>
                <a:lnTo>
                  <a:pt x="2514270" y="2514269"/>
                </a:lnTo>
                <a:lnTo>
                  <a:pt x="0" y="2514269"/>
                </a:lnTo>
                <a:lnTo>
                  <a:pt x="0" y="0"/>
                </a:lnTo>
                <a:close/>
              </a:path>
            </a:pathLst>
          </a:custGeom>
          <a:blipFill>
            <a:blip r:embed="rId2"/>
            <a:stretch>
              <a:fillRect/>
            </a:stretch>
          </a:blipFill>
        </p:spPr>
        <p:txBody>
          <a:bodyPr/>
          <a:lstStyle/>
          <a:p>
            <a:endParaRPr lang="en-GB" dirty="0"/>
          </a:p>
        </p:txBody>
      </p:sp>
      <p:sp>
        <p:nvSpPr>
          <p:cNvPr id="19" name="Freeform 19"/>
          <p:cNvSpPr/>
          <p:nvPr/>
        </p:nvSpPr>
        <p:spPr>
          <a:xfrm>
            <a:off x="13155782" y="255637"/>
            <a:ext cx="2514269" cy="2514269"/>
          </a:xfrm>
          <a:custGeom>
            <a:avLst/>
            <a:gdLst/>
            <a:ahLst/>
            <a:cxnLst/>
            <a:rect l="l" t="t" r="r" b="b"/>
            <a:pathLst>
              <a:path w="2514269" h="2514269">
                <a:moveTo>
                  <a:pt x="0" y="0"/>
                </a:moveTo>
                <a:lnTo>
                  <a:pt x="2514269" y="0"/>
                </a:lnTo>
                <a:lnTo>
                  <a:pt x="2514269" y="2514269"/>
                </a:lnTo>
                <a:lnTo>
                  <a:pt x="0" y="2514269"/>
                </a:lnTo>
                <a:lnTo>
                  <a:pt x="0" y="0"/>
                </a:lnTo>
                <a:close/>
              </a:path>
            </a:pathLst>
          </a:custGeom>
          <a:blipFill>
            <a:blip r:embed="rId2"/>
            <a:stretch>
              <a:fillRect/>
            </a:stretch>
          </a:blipFill>
        </p:spPr>
        <p:txBody>
          <a:bodyPr/>
          <a:lstStyle/>
          <a:p>
            <a:endParaRPr lang="en-GB" dirty="0"/>
          </a:p>
        </p:txBody>
      </p:sp>
      <p:sp>
        <p:nvSpPr>
          <p:cNvPr id="20" name="Freeform 20"/>
          <p:cNvSpPr/>
          <p:nvPr/>
        </p:nvSpPr>
        <p:spPr>
          <a:xfrm>
            <a:off x="15832152" y="5305239"/>
            <a:ext cx="2514269" cy="2514269"/>
          </a:xfrm>
          <a:custGeom>
            <a:avLst/>
            <a:gdLst/>
            <a:ahLst/>
            <a:cxnLst/>
            <a:rect l="l" t="t" r="r" b="b"/>
            <a:pathLst>
              <a:path w="2514269" h="2514269">
                <a:moveTo>
                  <a:pt x="0" y="0"/>
                </a:moveTo>
                <a:lnTo>
                  <a:pt x="2514270" y="0"/>
                </a:lnTo>
                <a:lnTo>
                  <a:pt x="2514270" y="2514270"/>
                </a:lnTo>
                <a:lnTo>
                  <a:pt x="0" y="2514270"/>
                </a:lnTo>
                <a:lnTo>
                  <a:pt x="0" y="0"/>
                </a:lnTo>
                <a:close/>
              </a:path>
            </a:pathLst>
          </a:custGeom>
          <a:blipFill>
            <a:blip r:embed="rId2"/>
            <a:stretch>
              <a:fillRect/>
            </a:stretch>
          </a:blipFill>
        </p:spPr>
        <p:txBody>
          <a:bodyPr/>
          <a:lstStyle/>
          <a:p>
            <a:endParaRPr lang="en-GB" dirty="0"/>
          </a:p>
        </p:txBody>
      </p:sp>
      <p:sp>
        <p:nvSpPr>
          <p:cNvPr id="21" name="Freeform 21"/>
          <p:cNvSpPr/>
          <p:nvPr/>
        </p:nvSpPr>
        <p:spPr>
          <a:xfrm>
            <a:off x="15839134" y="2790970"/>
            <a:ext cx="2514269" cy="2514269"/>
          </a:xfrm>
          <a:custGeom>
            <a:avLst/>
            <a:gdLst/>
            <a:ahLst/>
            <a:cxnLst/>
            <a:rect l="l" t="t" r="r" b="b"/>
            <a:pathLst>
              <a:path w="2514269" h="2514269">
                <a:moveTo>
                  <a:pt x="0" y="0"/>
                </a:moveTo>
                <a:lnTo>
                  <a:pt x="2514269" y="0"/>
                </a:lnTo>
                <a:lnTo>
                  <a:pt x="2514269" y="2514269"/>
                </a:lnTo>
                <a:lnTo>
                  <a:pt x="0" y="2514269"/>
                </a:lnTo>
                <a:lnTo>
                  <a:pt x="0" y="0"/>
                </a:lnTo>
                <a:close/>
              </a:path>
            </a:pathLst>
          </a:custGeom>
          <a:blipFill>
            <a:blip r:embed="rId2"/>
            <a:stretch>
              <a:fillRect/>
            </a:stretch>
          </a:blipFill>
        </p:spPr>
        <p:txBody>
          <a:bodyPr/>
          <a:lstStyle/>
          <a:p>
            <a:endParaRPr lang="en-GB" dirty="0"/>
          </a:p>
        </p:txBody>
      </p:sp>
      <p:sp>
        <p:nvSpPr>
          <p:cNvPr id="22" name="Freeform 22"/>
          <p:cNvSpPr/>
          <p:nvPr/>
        </p:nvSpPr>
        <p:spPr>
          <a:xfrm>
            <a:off x="15832152" y="262658"/>
            <a:ext cx="2514269" cy="2514269"/>
          </a:xfrm>
          <a:custGeom>
            <a:avLst/>
            <a:gdLst/>
            <a:ahLst/>
            <a:cxnLst/>
            <a:rect l="l" t="t" r="r" b="b"/>
            <a:pathLst>
              <a:path w="2514269" h="2514269">
                <a:moveTo>
                  <a:pt x="0" y="0"/>
                </a:moveTo>
                <a:lnTo>
                  <a:pt x="2514270" y="0"/>
                </a:lnTo>
                <a:lnTo>
                  <a:pt x="2514270" y="2514270"/>
                </a:lnTo>
                <a:lnTo>
                  <a:pt x="0" y="2514270"/>
                </a:lnTo>
                <a:lnTo>
                  <a:pt x="0" y="0"/>
                </a:lnTo>
                <a:close/>
              </a:path>
            </a:pathLst>
          </a:custGeom>
          <a:blipFill>
            <a:blip r:embed="rId2"/>
            <a:stretch>
              <a:fillRect/>
            </a:stretch>
          </a:blipFill>
        </p:spPr>
        <p:txBody>
          <a:bodyPr/>
          <a:lstStyle/>
          <a:p>
            <a:endParaRPr lang="en-GB" dirty="0"/>
          </a:p>
        </p:txBody>
      </p:sp>
      <p:grpSp>
        <p:nvGrpSpPr>
          <p:cNvPr id="23" name="Group 23"/>
          <p:cNvGrpSpPr/>
          <p:nvPr/>
        </p:nvGrpSpPr>
        <p:grpSpPr>
          <a:xfrm>
            <a:off x="0" y="0"/>
            <a:ext cx="18288000" cy="7819509"/>
            <a:chOff x="0" y="0"/>
            <a:chExt cx="4816593" cy="2059459"/>
          </a:xfrm>
        </p:grpSpPr>
        <p:sp>
          <p:nvSpPr>
            <p:cNvPr id="24" name="Freeform 24"/>
            <p:cNvSpPr/>
            <p:nvPr/>
          </p:nvSpPr>
          <p:spPr>
            <a:xfrm>
              <a:off x="0" y="0"/>
              <a:ext cx="4816592" cy="2059459"/>
            </a:xfrm>
            <a:custGeom>
              <a:avLst/>
              <a:gdLst/>
              <a:ahLst/>
              <a:cxnLst/>
              <a:rect l="l" t="t" r="r" b="b"/>
              <a:pathLst>
                <a:path w="4816592" h="2059459">
                  <a:moveTo>
                    <a:pt x="0" y="0"/>
                  </a:moveTo>
                  <a:lnTo>
                    <a:pt x="4816592" y="0"/>
                  </a:lnTo>
                  <a:lnTo>
                    <a:pt x="4816592" y="2059459"/>
                  </a:lnTo>
                  <a:lnTo>
                    <a:pt x="0" y="2059459"/>
                  </a:lnTo>
                  <a:close/>
                </a:path>
              </a:pathLst>
            </a:custGeom>
            <a:solidFill>
              <a:srgbClr val="031E43">
                <a:alpha val="80000"/>
              </a:srgbClr>
            </a:solidFill>
          </p:spPr>
          <p:txBody>
            <a:bodyPr/>
            <a:lstStyle/>
            <a:p>
              <a:endParaRPr lang="en-GB" dirty="0"/>
            </a:p>
          </p:txBody>
        </p:sp>
        <p:sp>
          <p:nvSpPr>
            <p:cNvPr id="25" name="TextBox 25"/>
            <p:cNvSpPr txBox="1"/>
            <p:nvPr/>
          </p:nvSpPr>
          <p:spPr>
            <a:xfrm>
              <a:off x="0" y="-104775"/>
              <a:ext cx="4816593" cy="2164234"/>
            </a:xfrm>
            <a:prstGeom prst="rect">
              <a:avLst/>
            </a:prstGeom>
          </p:spPr>
          <p:txBody>
            <a:bodyPr lIns="50800" tIns="50800" rIns="50800" bIns="50800" rtlCol="0" anchor="ctr"/>
            <a:lstStyle/>
            <a:p>
              <a:pPr algn="ctr">
                <a:lnSpc>
                  <a:spcPts val="3560"/>
                </a:lnSpc>
              </a:pPr>
              <a:endParaRPr dirty="0"/>
            </a:p>
          </p:txBody>
        </p:sp>
      </p:grpSp>
      <p:sp>
        <p:nvSpPr>
          <p:cNvPr id="26" name="TextBox 26"/>
          <p:cNvSpPr txBox="1"/>
          <p:nvPr/>
        </p:nvSpPr>
        <p:spPr>
          <a:xfrm>
            <a:off x="6486768" y="2701606"/>
            <a:ext cx="9604506" cy="3095630"/>
          </a:xfrm>
          <a:prstGeom prst="rect">
            <a:avLst/>
          </a:prstGeom>
        </p:spPr>
        <p:txBody>
          <a:bodyPr lIns="0" tIns="0" rIns="0" bIns="0" rtlCol="0" anchor="t">
            <a:spAutoFit/>
          </a:bodyPr>
          <a:lstStyle/>
          <a:p>
            <a:pPr algn="r">
              <a:lnSpc>
                <a:spcPts val="11699"/>
              </a:lnSpc>
            </a:pPr>
            <a:r>
              <a:rPr lang="en-US" sz="8999" dirty="0">
                <a:solidFill>
                  <a:srgbClr val="FFFFFF"/>
                </a:solidFill>
                <a:latin typeface="Arial Bold"/>
                <a:ea typeface="Arial Bold"/>
                <a:cs typeface="Arial Bold"/>
                <a:sym typeface="Arial Bold"/>
              </a:rPr>
              <a:t>Thank you.</a:t>
            </a:r>
          </a:p>
          <a:p>
            <a:pPr marL="0" lvl="0" indent="0" algn="r">
              <a:lnSpc>
                <a:spcPts val="11699"/>
              </a:lnSpc>
            </a:pPr>
            <a:r>
              <a:rPr lang="en-US" sz="8999" dirty="0">
                <a:solidFill>
                  <a:srgbClr val="FFFFFF"/>
                </a:solidFill>
                <a:latin typeface="Arial Bold"/>
                <a:ea typeface="Arial Bold"/>
                <a:cs typeface="Arial Bold"/>
                <a:sym typeface="Arial Bold"/>
              </a:rPr>
              <a:t>Have a good day!</a:t>
            </a:r>
          </a:p>
        </p:txBody>
      </p:sp>
      <p:grpSp>
        <p:nvGrpSpPr>
          <p:cNvPr id="27" name="Group 27"/>
          <p:cNvGrpSpPr/>
          <p:nvPr/>
        </p:nvGrpSpPr>
        <p:grpSpPr>
          <a:xfrm>
            <a:off x="0" y="8086209"/>
            <a:ext cx="18288000" cy="2200791"/>
            <a:chOff x="0" y="0"/>
            <a:chExt cx="3383011" cy="407114"/>
          </a:xfrm>
        </p:grpSpPr>
        <p:sp>
          <p:nvSpPr>
            <p:cNvPr id="28" name="Freeform 28"/>
            <p:cNvSpPr/>
            <p:nvPr/>
          </p:nvSpPr>
          <p:spPr>
            <a:xfrm>
              <a:off x="0" y="0"/>
              <a:ext cx="3383011" cy="407114"/>
            </a:xfrm>
            <a:custGeom>
              <a:avLst/>
              <a:gdLst/>
              <a:ahLst/>
              <a:cxnLst/>
              <a:rect l="l" t="t" r="r" b="b"/>
              <a:pathLst>
                <a:path w="3383011" h="407114">
                  <a:moveTo>
                    <a:pt x="0" y="0"/>
                  </a:moveTo>
                  <a:lnTo>
                    <a:pt x="3383011" y="0"/>
                  </a:lnTo>
                  <a:lnTo>
                    <a:pt x="3383011" y="407114"/>
                  </a:lnTo>
                  <a:lnTo>
                    <a:pt x="0" y="407114"/>
                  </a:lnTo>
                  <a:close/>
                </a:path>
              </a:pathLst>
            </a:custGeom>
            <a:solidFill>
              <a:srgbClr val="031E43"/>
            </a:solidFill>
          </p:spPr>
          <p:txBody>
            <a:bodyPr/>
            <a:lstStyle/>
            <a:p>
              <a:endParaRPr lang="en-GB" dirty="0"/>
            </a:p>
          </p:txBody>
        </p:sp>
      </p:grpSp>
      <p:sp>
        <p:nvSpPr>
          <p:cNvPr id="29" name="Freeform 29"/>
          <p:cNvSpPr/>
          <p:nvPr/>
        </p:nvSpPr>
        <p:spPr>
          <a:xfrm>
            <a:off x="1028700" y="8680888"/>
            <a:ext cx="2967046" cy="904949"/>
          </a:xfrm>
          <a:custGeom>
            <a:avLst/>
            <a:gdLst/>
            <a:ahLst/>
            <a:cxnLst/>
            <a:rect l="l" t="t" r="r" b="b"/>
            <a:pathLst>
              <a:path w="2967046" h="904949">
                <a:moveTo>
                  <a:pt x="0" y="0"/>
                </a:moveTo>
                <a:lnTo>
                  <a:pt x="2967046" y="0"/>
                </a:lnTo>
                <a:lnTo>
                  <a:pt x="2967046" y="904949"/>
                </a:lnTo>
                <a:lnTo>
                  <a:pt x="0" y="904949"/>
                </a:lnTo>
                <a:lnTo>
                  <a:pt x="0" y="0"/>
                </a:lnTo>
                <a:close/>
              </a:path>
            </a:pathLst>
          </a:custGeom>
          <a:blipFill>
            <a:blip r:embed="rId3"/>
            <a:stretch>
              <a:fillRect/>
            </a:stretch>
          </a:blipFill>
        </p:spPr>
        <p:txBody>
          <a:bodyPr/>
          <a:lstStyle/>
          <a:p>
            <a:endParaRPr lang="en-GB" dirty="0"/>
          </a:p>
        </p:txBody>
      </p:sp>
      <p:sp>
        <p:nvSpPr>
          <p:cNvPr id="30" name="AutoShape 30"/>
          <p:cNvSpPr/>
          <p:nvPr/>
        </p:nvSpPr>
        <p:spPr>
          <a:xfrm flipV="1">
            <a:off x="0" y="8086209"/>
            <a:ext cx="18288000" cy="0"/>
          </a:xfrm>
          <a:prstGeom prst="line">
            <a:avLst/>
          </a:prstGeom>
          <a:ln w="95250" cap="flat">
            <a:solidFill>
              <a:srgbClr val="00A6CE"/>
            </a:solidFill>
            <a:prstDash val="solid"/>
            <a:headEnd type="none" w="sm" len="sm"/>
            <a:tailEnd type="none" w="sm" len="sm"/>
          </a:ln>
        </p:spPr>
        <p:txBody>
          <a:bodyPr/>
          <a:lstStyle/>
          <a:p>
            <a:endParaRPr lang="en-GB" dirty="0"/>
          </a:p>
        </p:txBody>
      </p:sp>
      <p:grpSp>
        <p:nvGrpSpPr>
          <p:cNvPr id="31" name="Group 31"/>
          <p:cNvGrpSpPr/>
          <p:nvPr/>
        </p:nvGrpSpPr>
        <p:grpSpPr>
          <a:xfrm>
            <a:off x="11017556" y="8729146"/>
            <a:ext cx="6241744" cy="741988"/>
            <a:chOff x="0" y="0"/>
            <a:chExt cx="8322325" cy="989317"/>
          </a:xfrm>
        </p:grpSpPr>
        <p:sp>
          <p:nvSpPr>
            <p:cNvPr id="32" name="Freeform 32"/>
            <p:cNvSpPr/>
            <p:nvPr/>
          </p:nvSpPr>
          <p:spPr>
            <a:xfrm>
              <a:off x="0" y="0"/>
              <a:ext cx="571580" cy="394390"/>
            </a:xfrm>
            <a:custGeom>
              <a:avLst/>
              <a:gdLst/>
              <a:ahLst/>
              <a:cxnLst/>
              <a:rect l="l" t="t" r="r" b="b"/>
              <a:pathLst>
                <a:path w="571580" h="394390">
                  <a:moveTo>
                    <a:pt x="0" y="0"/>
                  </a:moveTo>
                  <a:lnTo>
                    <a:pt x="571580" y="0"/>
                  </a:lnTo>
                  <a:lnTo>
                    <a:pt x="571580" y="394390"/>
                  </a:lnTo>
                  <a:lnTo>
                    <a:pt x="0" y="3943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dirty="0"/>
            </a:p>
          </p:txBody>
        </p:sp>
        <p:sp>
          <p:nvSpPr>
            <p:cNvPr id="33" name="TextBox 33"/>
            <p:cNvSpPr txBox="1"/>
            <p:nvPr/>
          </p:nvSpPr>
          <p:spPr>
            <a:xfrm>
              <a:off x="565332" y="261744"/>
              <a:ext cx="7756993" cy="727573"/>
            </a:xfrm>
            <a:prstGeom prst="rect">
              <a:avLst/>
            </a:prstGeom>
          </p:spPr>
          <p:txBody>
            <a:bodyPr lIns="0" tIns="0" rIns="0" bIns="0" rtlCol="0" anchor="t">
              <a:spAutoFit/>
            </a:bodyPr>
            <a:lstStyle/>
            <a:p>
              <a:pPr algn="l">
                <a:lnSpc>
                  <a:spcPts val="4569"/>
                </a:lnSpc>
              </a:pPr>
              <a:r>
                <a:rPr lang="en-US" sz="3263" dirty="0">
                  <a:solidFill>
                    <a:srgbClr val="FFFFFF"/>
                  </a:solidFill>
                  <a:latin typeface="Lato Bold"/>
                  <a:ea typeface="Lato Bold"/>
                  <a:cs typeface="Lato Bold"/>
                  <a:sym typeface="Lato Bold"/>
                </a:rPr>
                <a:t>Inspiring lives through learning</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0991"/>
            <a:ext cx="5877268" cy="8117199"/>
            <a:chOff x="0" y="0"/>
            <a:chExt cx="910543" cy="1257567"/>
          </a:xfrm>
        </p:grpSpPr>
        <p:sp>
          <p:nvSpPr>
            <p:cNvPr id="3" name="Freeform 3"/>
            <p:cNvSpPr/>
            <p:nvPr/>
          </p:nvSpPr>
          <p:spPr>
            <a:xfrm>
              <a:off x="0" y="0"/>
              <a:ext cx="910543" cy="1257567"/>
            </a:xfrm>
            <a:custGeom>
              <a:avLst/>
              <a:gdLst/>
              <a:ahLst/>
              <a:cxnLst/>
              <a:rect l="l" t="t" r="r" b="b"/>
              <a:pathLst>
                <a:path w="910543" h="1257567">
                  <a:moveTo>
                    <a:pt x="0" y="0"/>
                  </a:moveTo>
                  <a:lnTo>
                    <a:pt x="910543" y="0"/>
                  </a:lnTo>
                  <a:lnTo>
                    <a:pt x="910543" y="1257567"/>
                  </a:lnTo>
                  <a:lnTo>
                    <a:pt x="0" y="1257567"/>
                  </a:lnTo>
                  <a:close/>
                </a:path>
              </a:pathLst>
            </a:custGeom>
            <a:blipFill>
              <a:blip r:embed="rId2"/>
              <a:stretch>
                <a:fillRect l="-137261" t="-7159" b="-7159"/>
              </a:stretch>
            </a:blipFill>
          </p:spPr>
          <p:txBody>
            <a:bodyPr/>
            <a:lstStyle/>
            <a:p>
              <a:endParaRPr lang="en-GB" dirty="0"/>
            </a:p>
          </p:txBody>
        </p:sp>
      </p:grpSp>
      <p:sp>
        <p:nvSpPr>
          <p:cNvPr id="8" name="TextBox 8"/>
          <p:cNvSpPr txBox="1"/>
          <p:nvPr/>
        </p:nvSpPr>
        <p:spPr>
          <a:xfrm>
            <a:off x="13115435" y="8126001"/>
            <a:ext cx="3852210" cy="1014730"/>
          </a:xfrm>
          <a:prstGeom prst="rect">
            <a:avLst/>
          </a:prstGeom>
        </p:spPr>
        <p:txBody>
          <a:bodyPr lIns="0" tIns="0" rIns="0" bIns="0" rtlCol="0" anchor="t">
            <a:spAutoFit/>
          </a:bodyPr>
          <a:lstStyle/>
          <a:p>
            <a:pPr algn="r">
              <a:lnSpc>
                <a:spcPts val="3919"/>
              </a:lnSpc>
            </a:pPr>
            <a:r>
              <a:rPr lang="en-US" sz="2799" spc="279" dirty="0">
                <a:solidFill>
                  <a:srgbClr val="FBFADA"/>
                </a:solidFill>
                <a:latin typeface="Telegraf Bold"/>
                <a:ea typeface="Telegraf Bold"/>
                <a:cs typeface="Telegraf Bold"/>
                <a:sym typeface="Telegraf Bold"/>
              </a:rPr>
              <a:t>SDG PROGRESS REPORT 2025</a:t>
            </a:r>
          </a:p>
        </p:txBody>
      </p:sp>
      <p:grpSp>
        <p:nvGrpSpPr>
          <p:cNvPr id="11" name="Group 11"/>
          <p:cNvGrpSpPr/>
          <p:nvPr/>
        </p:nvGrpSpPr>
        <p:grpSpPr>
          <a:xfrm>
            <a:off x="0" y="8086209"/>
            <a:ext cx="18288000" cy="2200791"/>
            <a:chOff x="0" y="0"/>
            <a:chExt cx="3383011" cy="407114"/>
          </a:xfrm>
        </p:grpSpPr>
        <p:sp>
          <p:nvSpPr>
            <p:cNvPr id="12" name="Freeform 12"/>
            <p:cNvSpPr/>
            <p:nvPr/>
          </p:nvSpPr>
          <p:spPr>
            <a:xfrm>
              <a:off x="0" y="0"/>
              <a:ext cx="3383011" cy="407114"/>
            </a:xfrm>
            <a:custGeom>
              <a:avLst/>
              <a:gdLst/>
              <a:ahLst/>
              <a:cxnLst/>
              <a:rect l="l" t="t" r="r" b="b"/>
              <a:pathLst>
                <a:path w="3383011" h="407114">
                  <a:moveTo>
                    <a:pt x="0" y="0"/>
                  </a:moveTo>
                  <a:lnTo>
                    <a:pt x="3383011" y="0"/>
                  </a:lnTo>
                  <a:lnTo>
                    <a:pt x="3383011" y="407114"/>
                  </a:lnTo>
                  <a:lnTo>
                    <a:pt x="0" y="407114"/>
                  </a:lnTo>
                  <a:close/>
                </a:path>
              </a:pathLst>
            </a:custGeom>
            <a:solidFill>
              <a:srgbClr val="031E43"/>
            </a:solidFill>
          </p:spPr>
          <p:txBody>
            <a:bodyPr/>
            <a:lstStyle/>
            <a:p>
              <a:endParaRPr lang="en-GB" dirty="0"/>
            </a:p>
          </p:txBody>
        </p:sp>
      </p:grpSp>
      <p:sp>
        <p:nvSpPr>
          <p:cNvPr id="13" name="Freeform 13"/>
          <p:cNvSpPr/>
          <p:nvPr/>
        </p:nvSpPr>
        <p:spPr>
          <a:xfrm>
            <a:off x="1028700" y="8680888"/>
            <a:ext cx="2967046" cy="904949"/>
          </a:xfrm>
          <a:custGeom>
            <a:avLst/>
            <a:gdLst/>
            <a:ahLst/>
            <a:cxnLst/>
            <a:rect l="l" t="t" r="r" b="b"/>
            <a:pathLst>
              <a:path w="2967046" h="904949">
                <a:moveTo>
                  <a:pt x="0" y="0"/>
                </a:moveTo>
                <a:lnTo>
                  <a:pt x="2967046" y="0"/>
                </a:lnTo>
                <a:lnTo>
                  <a:pt x="2967046" y="904949"/>
                </a:lnTo>
                <a:lnTo>
                  <a:pt x="0" y="904949"/>
                </a:lnTo>
                <a:lnTo>
                  <a:pt x="0" y="0"/>
                </a:lnTo>
                <a:close/>
              </a:path>
            </a:pathLst>
          </a:custGeom>
          <a:blipFill>
            <a:blip r:embed="rId3"/>
            <a:stretch>
              <a:fillRect/>
            </a:stretch>
          </a:blipFill>
        </p:spPr>
        <p:txBody>
          <a:bodyPr/>
          <a:lstStyle/>
          <a:p>
            <a:endParaRPr lang="en-GB" dirty="0"/>
          </a:p>
        </p:txBody>
      </p:sp>
      <p:sp>
        <p:nvSpPr>
          <p:cNvPr id="14" name="AutoShape 14"/>
          <p:cNvSpPr/>
          <p:nvPr/>
        </p:nvSpPr>
        <p:spPr>
          <a:xfrm flipV="1">
            <a:off x="0" y="8086209"/>
            <a:ext cx="18288000" cy="0"/>
          </a:xfrm>
          <a:prstGeom prst="line">
            <a:avLst/>
          </a:prstGeom>
          <a:ln w="95250" cap="flat">
            <a:solidFill>
              <a:srgbClr val="00A6CE"/>
            </a:solidFill>
            <a:prstDash val="solid"/>
            <a:headEnd type="none" w="sm" len="sm"/>
            <a:tailEnd type="none" w="sm" len="sm"/>
          </a:ln>
        </p:spPr>
        <p:txBody>
          <a:bodyPr/>
          <a:lstStyle/>
          <a:p>
            <a:endParaRPr lang="en-GB" dirty="0"/>
          </a:p>
        </p:txBody>
      </p:sp>
      <p:grpSp>
        <p:nvGrpSpPr>
          <p:cNvPr id="15" name="Group 15"/>
          <p:cNvGrpSpPr/>
          <p:nvPr/>
        </p:nvGrpSpPr>
        <p:grpSpPr>
          <a:xfrm>
            <a:off x="11017556" y="8729146"/>
            <a:ext cx="6241744" cy="741988"/>
            <a:chOff x="0" y="0"/>
            <a:chExt cx="8322325" cy="989317"/>
          </a:xfrm>
        </p:grpSpPr>
        <p:sp>
          <p:nvSpPr>
            <p:cNvPr id="16" name="Freeform 16"/>
            <p:cNvSpPr/>
            <p:nvPr/>
          </p:nvSpPr>
          <p:spPr>
            <a:xfrm>
              <a:off x="0" y="0"/>
              <a:ext cx="571580" cy="394390"/>
            </a:xfrm>
            <a:custGeom>
              <a:avLst/>
              <a:gdLst/>
              <a:ahLst/>
              <a:cxnLst/>
              <a:rect l="l" t="t" r="r" b="b"/>
              <a:pathLst>
                <a:path w="571580" h="394390">
                  <a:moveTo>
                    <a:pt x="0" y="0"/>
                  </a:moveTo>
                  <a:lnTo>
                    <a:pt x="571580" y="0"/>
                  </a:lnTo>
                  <a:lnTo>
                    <a:pt x="571580" y="394390"/>
                  </a:lnTo>
                  <a:lnTo>
                    <a:pt x="0" y="3943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dirty="0"/>
            </a:p>
          </p:txBody>
        </p:sp>
        <p:sp>
          <p:nvSpPr>
            <p:cNvPr id="17" name="TextBox 17"/>
            <p:cNvSpPr txBox="1"/>
            <p:nvPr/>
          </p:nvSpPr>
          <p:spPr>
            <a:xfrm>
              <a:off x="565332" y="261744"/>
              <a:ext cx="7756993" cy="727573"/>
            </a:xfrm>
            <a:prstGeom prst="rect">
              <a:avLst/>
            </a:prstGeom>
          </p:spPr>
          <p:txBody>
            <a:bodyPr lIns="0" tIns="0" rIns="0" bIns="0" rtlCol="0" anchor="t">
              <a:spAutoFit/>
            </a:bodyPr>
            <a:lstStyle/>
            <a:p>
              <a:pPr algn="l">
                <a:lnSpc>
                  <a:spcPts val="4569"/>
                </a:lnSpc>
              </a:pPr>
              <a:r>
                <a:rPr lang="en-US" sz="3263" dirty="0">
                  <a:solidFill>
                    <a:srgbClr val="FFFFFF"/>
                  </a:solidFill>
                  <a:latin typeface="Lato Bold"/>
                  <a:ea typeface="Lato Bold"/>
                  <a:cs typeface="Lato Bold"/>
                  <a:sym typeface="Lato Bold"/>
                </a:rPr>
                <a:t>Inspiring lives through learning</a:t>
              </a:r>
            </a:p>
          </p:txBody>
        </p:sp>
      </p:grpSp>
      <p:sp>
        <p:nvSpPr>
          <p:cNvPr id="19" name="Title 1">
            <a:extLst>
              <a:ext uri="{FF2B5EF4-FFF2-40B4-BE49-F238E27FC236}">
                <a16:creationId xmlns:a16="http://schemas.microsoft.com/office/drawing/2014/main" id="{A5A90934-6BD4-AEA2-2456-96528A5AF50B}"/>
              </a:ext>
            </a:extLst>
          </p:cNvPr>
          <p:cNvSpPr txBox="1">
            <a:spLocks/>
          </p:cNvSpPr>
          <p:nvPr/>
        </p:nvSpPr>
        <p:spPr>
          <a:xfrm>
            <a:off x="6191672" y="412996"/>
            <a:ext cx="10515600" cy="710027"/>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000" b="1" dirty="0">
                <a:solidFill>
                  <a:srgbClr val="002060"/>
                </a:solidFill>
                <a:latin typeface="Arial" panose="020B0604020202020204" pitchFamily="34" charset="0"/>
                <a:cs typeface="Arial" panose="020B0604020202020204" pitchFamily="34" charset="0"/>
              </a:rPr>
              <a:t>Making the right subject choices – what we will be doing to support your son/daughter(s)</a:t>
            </a:r>
          </a:p>
        </p:txBody>
      </p:sp>
      <p:sp>
        <p:nvSpPr>
          <p:cNvPr id="20" name="Content Placeholder 2">
            <a:extLst>
              <a:ext uri="{FF2B5EF4-FFF2-40B4-BE49-F238E27FC236}">
                <a16:creationId xmlns:a16="http://schemas.microsoft.com/office/drawing/2014/main" id="{FE602AB0-7C44-92C6-A7D4-9D1B89A7D846}"/>
              </a:ext>
            </a:extLst>
          </p:cNvPr>
          <p:cNvSpPr txBox="1">
            <a:spLocks/>
          </p:cNvSpPr>
          <p:nvPr/>
        </p:nvSpPr>
        <p:spPr>
          <a:xfrm>
            <a:off x="6191672" y="1497932"/>
            <a:ext cx="10945216" cy="614208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solidFill>
                  <a:srgbClr val="031E43"/>
                </a:solidFill>
                <a:latin typeface="Arial" panose="020B0604020202020204" pitchFamily="34" charset="0"/>
                <a:cs typeface="Arial" panose="020B0604020202020204" pitchFamily="34" charset="0"/>
              </a:rPr>
              <a:t>They should already be asking themselves, as I am sure you are encouraging them to do:</a:t>
            </a:r>
          </a:p>
          <a:p>
            <a:pPr marL="342900" indent="-342900" algn="l">
              <a:buFont typeface="Arial" panose="020B0604020202020204" pitchFamily="34" charset="0"/>
              <a:buChar char="•"/>
            </a:pPr>
            <a:r>
              <a:rPr lang="en-GB" sz="2800" dirty="0">
                <a:solidFill>
                  <a:srgbClr val="031E43"/>
                </a:solidFill>
                <a:latin typeface="Arial" panose="020B0604020202020204" pitchFamily="34" charset="0"/>
                <a:cs typeface="Arial" panose="020B0604020202020204" pitchFamily="34" charset="0"/>
              </a:rPr>
              <a:t>What do I enjoy studying?</a:t>
            </a:r>
          </a:p>
          <a:p>
            <a:pPr marL="342900" indent="-342900" algn="l">
              <a:buFont typeface="Arial" panose="020B0604020202020204" pitchFamily="34" charset="0"/>
              <a:buChar char="•"/>
            </a:pPr>
            <a:r>
              <a:rPr lang="en-GB" sz="2800" dirty="0">
                <a:solidFill>
                  <a:srgbClr val="031E43"/>
                </a:solidFill>
                <a:latin typeface="Arial" panose="020B0604020202020204" pitchFamily="34" charset="0"/>
                <a:cs typeface="Arial" panose="020B0604020202020204" pitchFamily="34" charset="0"/>
              </a:rPr>
              <a:t>What subjects am I good/best at?</a:t>
            </a:r>
          </a:p>
          <a:p>
            <a:pPr marL="342900" indent="-342900" algn="l">
              <a:buFont typeface="Arial" panose="020B0604020202020204" pitchFamily="34" charset="0"/>
              <a:buChar char="•"/>
            </a:pPr>
            <a:r>
              <a:rPr lang="en-GB" sz="2800" dirty="0">
                <a:solidFill>
                  <a:srgbClr val="031E43"/>
                </a:solidFill>
                <a:latin typeface="Arial" panose="020B0604020202020204" pitchFamily="34" charset="0"/>
                <a:cs typeface="Arial" panose="020B0604020202020204" pitchFamily="34" charset="0"/>
              </a:rPr>
              <a:t>What do my parents/carers think?</a:t>
            </a:r>
          </a:p>
          <a:p>
            <a:pPr marL="342900" indent="-342900" algn="l">
              <a:buFont typeface="Arial" panose="020B0604020202020204" pitchFamily="34" charset="0"/>
              <a:buChar char="•"/>
            </a:pPr>
            <a:r>
              <a:rPr lang="en-GB" sz="2800" dirty="0">
                <a:solidFill>
                  <a:srgbClr val="031E43"/>
                </a:solidFill>
                <a:latin typeface="Arial" panose="020B0604020202020204" pitchFamily="34" charset="0"/>
                <a:cs typeface="Arial" panose="020B0604020202020204" pitchFamily="34" charset="0"/>
              </a:rPr>
              <a:t>What advice have my teachers given me?</a:t>
            </a:r>
          </a:p>
          <a:p>
            <a:pPr marL="342900" indent="-342900" algn="l">
              <a:buFont typeface="Arial" panose="020B0604020202020204" pitchFamily="34" charset="0"/>
              <a:buChar char="•"/>
            </a:pPr>
            <a:r>
              <a:rPr lang="en-GB" sz="2800" dirty="0">
                <a:solidFill>
                  <a:srgbClr val="031E43"/>
                </a:solidFill>
                <a:latin typeface="Arial" panose="020B0604020202020204" pitchFamily="34" charset="0"/>
                <a:cs typeface="Arial" panose="020B0604020202020204" pitchFamily="34" charset="0"/>
              </a:rPr>
              <a:t>How does my choice affect my future?</a:t>
            </a:r>
          </a:p>
          <a:p>
            <a:pPr marL="342900" indent="-342900" algn="l">
              <a:buFont typeface="Arial" panose="020B0604020202020204" pitchFamily="34" charset="0"/>
              <a:buChar char="•"/>
            </a:pPr>
            <a:endParaRPr lang="en-GB" sz="2800" dirty="0">
              <a:solidFill>
                <a:srgbClr val="031E43"/>
              </a:solidFill>
              <a:latin typeface="Arial" panose="020B0604020202020204" pitchFamily="34" charset="0"/>
              <a:cs typeface="Arial" panose="020B0604020202020204" pitchFamily="34" charset="0"/>
            </a:endParaRPr>
          </a:p>
          <a:p>
            <a:pPr algn="l"/>
            <a:r>
              <a:rPr lang="en-GB" sz="2800" dirty="0">
                <a:solidFill>
                  <a:srgbClr val="031E43"/>
                </a:solidFill>
                <a:latin typeface="Arial" panose="020B0604020202020204" pitchFamily="34" charset="0"/>
                <a:cs typeface="Arial" panose="020B0604020202020204" pitchFamily="34" charset="0"/>
              </a:rPr>
              <a:t>The last question is the most important and should be the most important question – they have, for the first time, choices – they need to use them wisely – what they chose now can influence their future pathway(s)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0991"/>
            <a:ext cx="5877268" cy="8117199"/>
            <a:chOff x="0" y="0"/>
            <a:chExt cx="910543" cy="1257567"/>
          </a:xfrm>
        </p:grpSpPr>
        <p:sp>
          <p:nvSpPr>
            <p:cNvPr id="3" name="Freeform 3"/>
            <p:cNvSpPr/>
            <p:nvPr/>
          </p:nvSpPr>
          <p:spPr>
            <a:xfrm>
              <a:off x="0" y="0"/>
              <a:ext cx="910543" cy="1257567"/>
            </a:xfrm>
            <a:custGeom>
              <a:avLst/>
              <a:gdLst/>
              <a:ahLst/>
              <a:cxnLst/>
              <a:rect l="l" t="t" r="r" b="b"/>
              <a:pathLst>
                <a:path w="910543" h="1257567">
                  <a:moveTo>
                    <a:pt x="0" y="0"/>
                  </a:moveTo>
                  <a:lnTo>
                    <a:pt x="910543" y="0"/>
                  </a:lnTo>
                  <a:lnTo>
                    <a:pt x="910543" y="1257567"/>
                  </a:lnTo>
                  <a:lnTo>
                    <a:pt x="0" y="1257567"/>
                  </a:lnTo>
                  <a:close/>
                </a:path>
              </a:pathLst>
            </a:custGeom>
            <a:blipFill>
              <a:blip r:embed="rId2"/>
              <a:stretch>
                <a:fillRect l="-53772" r="-53772"/>
              </a:stretch>
            </a:blipFill>
          </p:spPr>
          <p:txBody>
            <a:bodyPr/>
            <a:lstStyle/>
            <a:p>
              <a:endParaRPr lang="en-GB" dirty="0"/>
            </a:p>
          </p:txBody>
        </p:sp>
      </p:grpSp>
      <p:grpSp>
        <p:nvGrpSpPr>
          <p:cNvPr id="24" name="Group 24"/>
          <p:cNvGrpSpPr/>
          <p:nvPr/>
        </p:nvGrpSpPr>
        <p:grpSpPr>
          <a:xfrm>
            <a:off x="0" y="8086209"/>
            <a:ext cx="18288000" cy="2200791"/>
            <a:chOff x="0" y="0"/>
            <a:chExt cx="3383011" cy="407114"/>
          </a:xfrm>
        </p:grpSpPr>
        <p:sp>
          <p:nvSpPr>
            <p:cNvPr id="25" name="Freeform 25"/>
            <p:cNvSpPr/>
            <p:nvPr/>
          </p:nvSpPr>
          <p:spPr>
            <a:xfrm>
              <a:off x="0" y="0"/>
              <a:ext cx="3383011" cy="407114"/>
            </a:xfrm>
            <a:custGeom>
              <a:avLst/>
              <a:gdLst/>
              <a:ahLst/>
              <a:cxnLst/>
              <a:rect l="l" t="t" r="r" b="b"/>
              <a:pathLst>
                <a:path w="3383011" h="407114">
                  <a:moveTo>
                    <a:pt x="0" y="0"/>
                  </a:moveTo>
                  <a:lnTo>
                    <a:pt x="3383011" y="0"/>
                  </a:lnTo>
                  <a:lnTo>
                    <a:pt x="3383011" y="407114"/>
                  </a:lnTo>
                  <a:lnTo>
                    <a:pt x="0" y="407114"/>
                  </a:lnTo>
                  <a:close/>
                </a:path>
              </a:pathLst>
            </a:custGeom>
            <a:solidFill>
              <a:srgbClr val="031E43"/>
            </a:solidFill>
          </p:spPr>
          <p:txBody>
            <a:bodyPr/>
            <a:lstStyle/>
            <a:p>
              <a:endParaRPr lang="en-GB" dirty="0"/>
            </a:p>
          </p:txBody>
        </p:sp>
      </p:grpSp>
      <p:sp>
        <p:nvSpPr>
          <p:cNvPr id="26" name="Freeform 26"/>
          <p:cNvSpPr/>
          <p:nvPr/>
        </p:nvSpPr>
        <p:spPr>
          <a:xfrm>
            <a:off x="1028700" y="8680888"/>
            <a:ext cx="2967046" cy="904949"/>
          </a:xfrm>
          <a:custGeom>
            <a:avLst/>
            <a:gdLst/>
            <a:ahLst/>
            <a:cxnLst/>
            <a:rect l="l" t="t" r="r" b="b"/>
            <a:pathLst>
              <a:path w="2967046" h="904949">
                <a:moveTo>
                  <a:pt x="0" y="0"/>
                </a:moveTo>
                <a:lnTo>
                  <a:pt x="2967046" y="0"/>
                </a:lnTo>
                <a:lnTo>
                  <a:pt x="2967046" y="904949"/>
                </a:lnTo>
                <a:lnTo>
                  <a:pt x="0" y="904949"/>
                </a:lnTo>
                <a:lnTo>
                  <a:pt x="0" y="0"/>
                </a:lnTo>
                <a:close/>
              </a:path>
            </a:pathLst>
          </a:custGeom>
          <a:blipFill>
            <a:blip r:embed="rId3"/>
            <a:stretch>
              <a:fillRect/>
            </a:stretch>
          </a:blipFill>
        </p:spPr>
        <p:txBody>
          <a:bodyPr/>
          <a:lstStyle/>
          <a:p>
            <a:endParaRPr lang="en-GB" dirty="0"/>
          </a:p>
        </p:txBody>
      </p:sp>
      <p:sp>
        <p:nvSpPr>
          <p:cNvPr id="27" name="AutoShape 27"/>
          <p:cNvSpPr/>
          <p:nvPr/>
        </p:nvSpPr>
        <p:spPr>
          <a:xfrm flipV="1">
            <a:off x="0" y="8086209"/>
            <a:ext cx="18288000" cy="0"/>
          </a:xfrm>
          <a:prstGeom prst="line">
            <a:avLst/>
          </a:prstGeom>
          <a:ln w="95250" cap="flat">
            <a:solidFill>
              <a:srgbClr val="00A6CE"/>
            </a:solidFill>
            <a:prstDash val="solid"/>
            <a:headEnd type="none" w="sm" len="sm"/>
            <a:tailEnd type="none" w="sm" len="sm"/>
          </a:ln>
        </p:spPr>
        <p:txBody>
          <a:bodyPr/>
          <a:lstStyle/>
          <a:p>
            <a:endParaRPr lang="en-GB" dirty="0"/>
          </a:p>
        </p:txBody>
      </p:sp>
      <p:grpSp>
        <p:nvGrpSpPr>
          <p:cNvPr id="28" name="Group 28"/>
          <p:cNvGrpSpPr/>
          <p:nvPr/>
        </p:nvGrpSpPr>
        <p:grpSpPr>
          <a:xfrm>
            <a:off x="11017556" y="8729146"/>
            <a:ext cx="6241744" cy="741988"/>
            <a:chOff x="0" y="0"/>
            <a:chExt cx="8322325" cy="989317"/>
          </a:xfrm>
        </p:grpSpPr>
        <p:sp>
          <p:nvSpPr>
            <p:cNvPr id="29" name="Freeform 29"/>
            <p:cNvSpPr/>
            <p:nvPr/>
          </p:nvSpPr>
          <p:spPr>
            <a:xfrm>
              <a:off x="0" y="0"/>
              <a:ext cx="571580" cy="394390"/>
            </a:xfrm>
            <a:custGeom>
              <a:avLst/>
              <a:gdLst/>
              <a:ahLst/>
              <a:cxnLst/>
              <a:rect l="l" t="t" r="r" b="b"/>
              <a:pathLst>
                <a:path w="571580" h="394390">
                  <a:moveTo>
                    <a:pt x="0" y="0"/>
                  </a:moveTo>
                  <a:lnTo>
                    <a:pt x="571580" y="0"/>
                  </a:lnTo>
                  <a:lnTo>
                    <a:pt x="571580" y="394390"/>
                  </a:lnTo>
                  <a:lnTo>
                    <a:pt x="0" y="3943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dirty="0"/>
            </a:p>
          </p:txBody>
        </p:sp>
        <p:sp>
          <p:nvSpPr>
            <p:cNvPr id="30" name="TextBox 30"/>
            <p:cNvSpPr txBox="1"/>
            <p:nvPr/>
          </p:nvSpPr>
          <p:spPr>
            <a:xfrm>
              <a:off x="565332" y="261744"/>
              <a:ext cx="7756993" cy="727573"/>
            </a:xfrm>
            <a:prstGeom prst="rect">
              <a:avLst/>
            </a:prstGeom>
          </p:spPr>
          <p:txBody>
            <a:bodyPr lIns="0" tIns="0" rIns="0" bIns="0" rtlCol="0" anchor="t">
              <a:spAutoFit/>
            </a:bodyPr>
            <a:lstStyle/>
            <a:p>
              <a:pPr algn="l">
                <a:lnSpc>
                  <a:spcPts val="4569"/>
                </a:lnSpc>
              </a:pPr>
              <a:r>
                <a:rPr lang="en-US" sz="3263" dirty="0">
                  <a:solidFill>
                    <a:srgbClr val="FFFFFF"/>
                  </a:solidFill>
                  <a:latin typeface="Lato Bold"/>
                  <a:ea typeface="Lato Bold"/>
                  <a:cs typeface="Lato Bold"/>
                  <a:sym typeface="Lato Bold"/>
                </a:rPr>
                <a:t>Inspiring lives through learning</a:t>
              </a:r>
            </a:p>
          </p:txBody>
        </p:sp>
      </p:grpSp>
      <p:sp>
        <p:nvSpPr>
          <p:cNvPr id="31" name="Title 1">
            <a:extLst>
              <a:ext uri="{FF2B5EF4-FFF2-40B4-BE49-F238E27FC236}">
                <a16:creationId xmlns:a16="http://schemas.microsoft.com/office/drawing/2014/main" id="{1CF08016-D1DF-145D-2F8E-F55F8C401822}"/>
              </a:ext>
            </a:extLst>
          </p:cNvPr>
          <p:cNvSpPr txBox="1">
            <a:spLocks/>
          </p:cNvSpPr>
          <p:nvPr/>
        </p:nvSpPr>
        <p:spPr>
          <a:xfrm>
            <a:off x="6479704" y="105839"/>
            <a:ext cx="10515600" cy="7100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000" b="1" dirty="0">
                <a:solidFill>
                  <a:srgbClr val="002060"/>
                </a:solidFill>
                <a:latin typeface="Arial" panose="020B0604020202020204" pitchFamily="34" charset="0"/>
                <a:cs typeface="Arial" panose="020B0604020202020204" pitchFamily="34" charset="0"/>
              </a:rPr>
              <a:t>Why is choice so important at the end of Year 9?</a:t>
            </a:r>
          </a:p>
        </p:txBody>
      </p:sp>
      <p:sp>
        <p:nvSpPr>
          <p:cNvPr id="32" name="Content Placeholder 2">
            <a:extLst>
              <a:ext uri="{FF2B5EF4-FFF2-40B4-BE49-F238E27FC236}">
                <a16:creationId xmlns:a16="http://schemas.microsoft.com/office/drawing/2014/main" id="{B5C7AB19-4616-E2BA-F3E4-40E4DA190429}"/>
              </a:ext>
            </a:extLst>
          </p:cNvPr>
          <p:cNvSpPr txBox="1">
            <a:spLocks/>
          </p:cNvSpPr>
          <p:nvPr/>
        </p:nvSpPr>
        <p:spPr>
          <a:xfrm>
            <a:off x="6695728" y="1421359"/>
            <a:ext cx="10873208" cy="621865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solidFill>
                  <a:srgbClr val="031E43"/>
                </a:solidFill>
                <a:latin typeface="Arial" panose="020B0604020202020204" pitchFamily="34" charset="0"/>
                <a:cs typeface="Arial" panose="020B0604020202020204" pitchFamily="34" charset="0"/>
              </a:rPr>
              <a:t>There are two main reasons:</a:t>
            </a:r>
          </a:p>
          <a:p>
            <a:pPr marL="342900" indent="-342900" algn="l">
              <a:buFont typeface="Arial" panose="020B0604020202020204" pitchFamily="34" charset="0"/>
              <a:buChar char="•"/>
            </a:pPr>
            <a:r>
              <a:rPr lang="en-GB" dirty="0">
                <a:solidFill>
                  <a:srgbClr val="031E43"/>
                </a:solidFill>
                <a:latin typeface="Arial" panose="020B0604020202020204" pitchFamily="34" charset="0"/>
                <a:cs typeface="Arial" panose="020B0604020202020204" pitchFamily="34" charset="0"/>
              </a:rPr>
              <a:t>Some subjects are pre-requisites for certain careers</a:t>
            </a:r>
          </a:p>
          <a:p>
            <a:pPr marL="342900" indent="-342900" algn="l">
              <a:buFont typeface="Arial" panose="020B0604020202020204" pitchFamily="34" charset="0"/>
              <a:buChar char="•"/>
            </a:pPr>
            <a:r>
              <a:rPr lang="en-GB" dirty="0">
                <a:solidFill>
                  <a:srgbClr val="031E43"/>
                </a:solidFill>
                <a:latin typeface="Arial" panose="020B0604020202020204" pitchFamily="34" charset="0"/>
                <a:cs typeface="Arial" panose="020B0604020202020204" pitchFamily="34" charset="0"/>
              </a:rPr>
              <a:t>Some subjects can only be taken through to A Level if they have studied the subject at GCSE </a:t>
            </a:r>
            <a:r>
              <a:rPr lang="en-GB" dirty="0">
                <a:solidFill>
                  <a:srgbClr val="002060"/>
                </a:solidFill>
                <a:latin typeface="Arial" panose="020B0604020202020204" pitchFamily="34" charset="0"/>
                <a:cs typeface="Arial" panose="020B0604020202020204" pitchFamily="34" charset="0"/>
              </a:rPr>
              <a:t>e.g. Languages</a:t>
            </a:r>
          </a:p>
          <a:p>
            <a:pPr algn="l"/>
            <a:endParaRPr lang="en-GB" dirty="0">
              <a:solidFill>
                <a:srgbClr val="031E43"/>
              </a:solidFill>
              <a:latin typeface="Arial" panose="020B0604020202020204" pitchFamily="34" charset="0"/>
              <a:cs typeface="Arial" panose="020B0604020202020204" pitchFamily="34" charset="0"/>
            </a:endParaRPr>
          </a:p>
          <a:p>
            <a:pPr algn="l"/>
            <a:r>
              <a:rPr lang="en-GB" dirty="0">
                <a:solidFill>
                  <a:srgbClr val="031E43"/>
                </a:solidFill>
                <a:latin typeface="Arial" panose="020B0604020202020204" pitchFamily="34" charset="0"/>
                <a:cs typeface="Arial" panose="020B0604020202020204" pitchFamily="34" charset="0"/>
              </a:rPr>
              <a:t>Also, some universities, apprenticeship providers and employers want specific subjects for degree or other courses/training placements and so making the right choice now is so important</a:t>
            </a:r>
          </a:p>
          <a:p>
            <a:pPr marL="342900" indent="-342900" algn="l">
              <a:buFont typeface="Arial" panose="020B0604020202020204" pitchFamily="34" charset="0"/>
              <a:buChar char="•"/>
            </a:pPr>
            <a:r>
              <a:rPr lang="en-GB" dirty="0">
                <a:solidFill>
                  <a:srgbClr val="031E43"/>
                </a:solidFill>
                <a:latin typeface="Arial" panose="020B0604020202020204" pitchFamily="34" charset="0"/>
                <a:cs typeface="Arial" panose="020B0604020202020204" pitchFamily="34" charset="0"/>
              </a:rPr>
              <a:t>Universities highly value the </a:t>
            </a:r>
            <a:r>
              <a:rPr lang="en-GB" b="1" dirty="0">
                <a:solidFill>
                  <a:srgbClr val="031E43"/>
                </a:solidFill>
                <a:latin typeface="Arial" panose="020B0604020202020204" pitchFamily="34" charset="0"/>
                <a:cs typeface="Arial" panose="020B0604020202020204" pitchFamily="34" charset="0"/>
              </a:rPr>
              <a:t>English Baccalaureate </a:t>
            </a:r>
            <a:r>
              <a:rPr lang="en-GB" dirty="0">
                <a:solidFill>
                  <a:srgbClr val="031E43"/>
                </a:solidFill>
                <a:latin typeface="Arial" panose="020B0604020202020204" pitchFamily="34" charset="0"/>
                <a:cs typeface="Arial" panose="020B0604020202020204" pitchFamily="34" charset="0"/>
              </a:rPr>
              <a:t>as a measure of academic potential and success (EBacc = English, Maths, Science, a Language and a Humanity subject (History or Geography))</a:t>
            </a:r>
          </a:p>
          <a:p>
            <a:pPr algn="l"/>
            <a:endParaRPr lang="en-GB" dirty="0">
              <a:solidFill>
                <a:srgbClr val="031E43"/>
              </a:solidFill>
              <a:latin typeface="Arial" panose="020B0604020202020204" pitchFamily="34" charset="0"/>
              <a:cs typeface="Arial" panose="020B0604020202020204" pitchFamily="34" charset="0"/>
            </a:endParaRPr>
          </a:p>
          <a:p>
            <a:pPr algn="l"/>
            <a:r>
              <a:rPr lang="en-GB" dirty="0">
                <a:solidFill>
                  <a:srgbClr val="031E43"/>
                </a:solidFill>
                <a:latin typeface="Arial" panose="020B0604020202020204" pitchFamily="34" charset="0"/>
                <a:cs typeface="Arial" panose="020B0604020202020204" pitchFamily="34" charset="0"/>
              </a:rPr>
              <a:t>But don’t worry about this – we are here to support them and you through this decision-making process.  The first place to look is our Options site – they can access this on our school website – under the Parents Tab; look for Options.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017556" y="8729146"/>
            <a:ext cx="6241744" cy="741988"/>
            <a:chOff x="0" y="0"/>
            <a:chExt cx="8322325" cy="989317"/>
          </a:xfrm>
        </p:grpSpPr>
        <p:sp>
          <p:nvSpPr>
            <p:cNvPr id="3" name="Freeform 3"/>
            <p:cNvSpPr/>
            <p:nvPr/>
          </p:nvSpPr>
          <p:spPr>
            <a:xfrm>
              <a:off x="0" y="0"/>
              <a:ext cx="571580" cy="394390"/>
            </a:xfrm>
            <a:custGeom>
              <a:avLst/>
              <a:gdLst/>
              <a:ahLst/>
              <a:cxnLst/>
              <a:rect l="l" t="t" r="r" b="b"/>
              <a:pathLst>
                <a:path w="571580" h="394390">
                  <a:moveTo>
                    <a:pt x="0" y="0"/>
                  </a:moveTo>
                  <a:lnTo>
                    <a:pt x="571580" y="0"/>
                  </a:lnTo>
                  <a:lnTo>
                    <a:pt x="571580" y="394390"/>
                  </a:lnTo>
                  <a:lnTo>
                    <a:pt x="0" y="3943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4" name="TextBox 4"/>
            <p:cNvSpPr txBox="1"/>
            <p:nvPr/>
          </p:nvSpPr>
          <p:spPr>
            <a:xfrm>
              <a:off x="565332" y="261744"/>
              <a:ext cx="7756993" cy="727573"/>
            </a:xfrm>
            <a:prstGeom prst="rect">
              <a:avLst/>
            </a:prstGeom>
          </p:spPr>
          <p:txBody>
            <a:bodyPr lIns="0" tIns="0" rIns="0" bIns="0" rtlCol="0" anchor="t">
              <a:spAutoFit/>
            </a:bodyPr>
            <a:lstStyle/>
            <a:p>
              <a:pPr algn="l">
                <a:lnSpc>
                  <a:spcPts val="4569"/>
                </a:lnSpc>
              </a:pPr>
              <a:r>
                <a:rPr lang="en-US" sz="3263" dirty="0">
                  <a:solidFill>
                    <a:srgbClr val="FFFFFF"/>
                  </a:solidFill>
                  <a:latin typeface="Lato Bold"/>
                  <a:ea typeface="Lato Bold"/>
                  <a:cs typeface="Lato Bold"/>
                  <a:sym typeface="Lato Bold"/>
                </a:rPr>
                <a:t>Inspiring lives through learning</a:t>
              </a:r>
            </a:p>
          </p:txBody>
        </p:sp>
      </p:grpSp>
      <p:grpSp>
        <p:nvGrpSpPr>
          <p:cNvPr id="5" name="Group 5"/>
          <p:cNvGrpSpPr/>
          <p:nvPr/>
        </p:nvGrpSpPr>
        <p:grpSpPr>
          <a:xfrm>
            <a:off x="790162" y="636385"/>
            <a:ext cx="10188861" cy="7449824"/>
            <a:chOff x="0" y="0"/>
            <a:chExt cx="1578521" cy="1154173"/>
          </a:xfrm>
        </p:grpSpPr>
        <p:sp>
          <p:nvSpPr>
            <p:cNvPr id="6" name="Freeform 6"/>
            <p:cNvSpPr/>
            <p:nvPr/>
          </p:nvSpPr>
          <p:spPr>
            <a:xfrm>
              <a:off x="0" y="0"/>
              <a:ext cx="1578521" cy="1154173"/>
            </a:xfrm>
            <a:custGeom>
              <a:avLst/>
              <a:gdLst/>
              <a:ahLst/>
              <a:cxnLst/>
              <a:rect l="l" t="t" r="r" b="b"/>
              <a:pathLst>
                <a:path w="1578521" h="1154173">
                  <a:moveTo>
                    <a:pt x="0" y="0"/>
                  </a:moveTo>
                  <a:lnTo>
                    <a:pt x="1578521" y="0"/>
                  </a:lnTo>
                  <a:lnTo>
                    <a:pt x="1578521" y="1154173"/>
                  </a:lnTo>
                  <a:lnTo>
                    <a:pt x="0" y="1154173"/>
                  </a:lnTo>
                  <a:close/>
                </a:path>
              </a:pathLst>
            </a:custGeom>
            <a:blipFill>
              <a:blip r:embed="rId4"/>
              <a:stretch>
                <a:fillRect l="-30784" t="-9514" b="-9514"/>
              </a:stretch>
            </a:blipFill>
          </p:spPr>
          <p:txBody>
            <a:bodyPr/>
            <a:lstStyle/>
            <a:p>
              <a:endParaRPr lang="en-GB" dirty="0"/>
            </a:p>
          </p:txBody>
        </p:sp>
      </p:grpSp>
      <p:grpSp>
        <p:nvGrpSpPr>
          <p:cNvPr id="7" name="Group 7"/>
          <p:cNvGrpSpPr/>
          <p:nvPr/>
        </p:nvGrpSpPr>
        <p:grpSpPr>
          <a:xfrm>
            <a:off x="6181430" y="0"/>
            <a:ext cx="12106570" cy="6316175"/>
            <a:chOff x="0" y="0"/>
            <a:chExt cx="3188562" cy="1663519"/>
          </a:xfrm>
        </p:grpSpPr>
        <p:sp>
          <p:nvSpPr>
            <p:cNvPr id="8" name="Freeform 8"/>
            <p:cNvSpPr/>
            <p:nvPr/>
          </p:nvSpPr>
          <p:spPr>
            <a:xfrm>
              <a:off x="0" y="0"/>
              <a:ext cx="3188562" cy="1663519"/>
            </a:xfrm>
            <a:custGeom>
              <a:avLst/>
              <a:gdLst/>
              <a:ahLst/>
              <a:cxnLst/>
              <a:rect l="l" t="t" r="r" b="b"/>
              <a:pathLst>
                <a:path w="3188562" h="1663519">
                  <a:moveTo>
                    <a:pt x="0" y="0"/>
                  </a:moveTo>
                  <a:lnTo>
                    <a:pt x="3188562" y="0"/>
                  </a:lnTo>
                  <a:lnTo>
                    <a:pt x="3188562" y="1663519"/>
                  </a:lnTo>
                  <a:lnTo>
                    <a:pt x="0" y="1663519"/>
                  </a:lnTo>
                  <a:close/>
                </a:path>
              </a:pathLst>
            </a:custGeom>
            <a:solidFill>
              <a:srgbClr val="FFFFFF"/>
            </a:solidFill>
          </p:spPr>
          <p:txBody>
            <a:bodyPr/>
            <a:lstStyle/>
            <a:p>
              <a:endParaRPr lang="en-GB" dirty="0"/>
            </a:p>
          </p:txBody>
        </p:sp>
        <p:sp>
          <p:nvSpPr>
            <p:cNvPr id="9" name="TextBox 9"/>
            <p:cNvSpPr txBox="1"/>
            <p:nvPr/>
          </p:nvSpPr>
          <p:spPr>
            <a:xfrm>
              <a:off x="0" y="-47625"/>
              <a:ext cx="3188562" cy="1711144"/>
            </a:xfrm>
            <a:prstGeom prst="rect">
              <a:avLst/>
            </a:prstGeom>
          </p:spPr>
          <p:txBody>
            <a:bodyPr lIns="50800" tIns="50800" rIns="50800" bIns="50800" rtlCol="0" anchor="ctr"/>
            <a:lstStyle/>
            <a:p>
              <a:pPr algn="ctr">
                <a:lnSpc>
                  <a:spcPts val="3560"/>
                </a:lnSpc>
              </a:pPr>
              <a:endParaRPr dirty="0"/>
            </a:p>
          </p:txBody>
        </p:sp>
      </p:grpSp>
      <p:grpSp>
        <p:nvGrpSpPr>
          <p:cNvPr id="12" name="Group 12"/>
          <p:cNvGrpSpPr/>
          <p:nvPr/>
        </p:nvGrpSpPr>
        <p:grpSpPr>
          <a:xfrm>
            <a:off x="0" y="8086209"/>
            <a:ext cx="18288000" cy="2200791"/>
            <a:chOff x="0" y="0"/>
            <a:chExt cx="3383011" cy="407114"/>
          </a:xfrm>
        </p:grpSpPr>
        <p:sp>
          <p:nvSpPr>
            <p:cNvPr id="13" name="Freeform 13"/>
            <p:cNvSpPr/>
            <p:nvPr/>
          </p:nvSpPr>
          <p:spPr>
            <a:xfrm>
              <a:off x="0" y="0"/>
              <a:ext cx="3383011" cy="407114"/>
            </a:xfrm>
            <a:custGeom>
              <a:avLst/>
              <a:gdLst/>
              <a:ahLst/>
              <a:cxnLst/>
              <a:rect l="l" t="t" r="r" b="b"/>
              <a:pathLst>
                <a:path w="3383011" h="407114">
                  <a:moveTo>
                    <a:pt x="0" y="0"/>
                  </a:moveTo>
                  <a:lnTo>
                    <a:pt x="3383011" y="0"/>
                  </a:lnTo>
                  <a:lnTo>
                    <a:pt x="3383011" y="407114"/>
                  </a:lnTo>
                  <a:lnTo>
                    <a:pt x="0" y="407114"/>
                  </a:lnTo>
                  <a:close/>
                </a:path>
              </a:pathLst>
            </a:custGeom>
            <a:solidFill>
              <a:srgbClr val="031E43"/>
            </a:solidFill>
          </p:spPr>
          <p:txBody>
            <a:bodyPr/>
            <a:lstStyle/>
            <a:p>
              <a:endParaRPr lang="en-GB" dirty="0"/>
            </a:p>
          </p:txBody>
        </p:sp>
      </p:grpSp>
      <p:sp>
        <p:nvSpPr>
          <p:cNvPr id="14" name="Freeform 14"/>
          <p:cNvSpPr/>
          <p:nvPr/>
        </p:nvSpPr>
        <p:spPr>
          <a:xfrm>
            <a:off x="1028700" y="8680888"/>
            <a:ext cx="2967046" cy="904949"/>
          </a:xfrm>
          <a:custGeom>
            <a:avLst/>
            <a:gdLst/>
            <a:ahLst/>
            <a:cxnLst/>
            <a:rect l="l" t="t" r="r" b="b"/>
            <a:pathLst>
              <a:path w="2967046" h="904949">
                <a:moveTo>
                  <a:pt x="0" y="0"/>
                </a:moveTo>
                <a:lnTo>
                  <a:pt x="2967046" y="0"/>
                </a:lnTo>
                <a:lnTo>
                  <a:pt x="2967046" y="904949"/>
                </a:lnTo>
                <a:lnTo>
                  <a:pt x="0" y="904949"/>
                </a:lnTo>
                <a:lnTo>
                  <a:pt x="0" y="0"/>
                </a:lnTo>
                <a:close/>
              </a:path>
            </a:pathLst>
          </a:custGeom>
          <a:blipFill>
            <a:blip r:embed="rId5"/>
            <a:stretch>
              <a:fillRect/>
            </a:stretch>
          </a:blipFill>
        </p:spPr>
        <p:txBody>
          <a:bodyPr/>
          <a:lstStyle/>
          <a:p>
            <a:endParaRPr lang="en-GB" dirty="0"/>
          </a:p>
        </p:txBody>
      </p:sp>
      <p:sp>
        <p:nvSpPr>
          <p:cNvPr id="15" name="AutoShape 15"/>
          <p:cNvSpPr/>
          <p:nvPr/>
        </p:nvSpPr>
        <p:spPr>
          <a:xfrm flipV="1">
            <a:off x="0" y="8086209"/>
            <a:ext cx="18288000" cy="0"/>
          </a:xfrm>
          <a:prstGeom prst="line">
            <a:avLst/>
          </a:prstGeom>
          <a:ln w="95250" cap="flat">
            <a:solidFill>
              <a:srgbClr val="00A6CE"/>
            </a:solidFill>
            <a:prstDash val="solid"/>
            <a:headEnd type="none" w="sm" len="sm"/>
            <a:tailEnd type="none" w="sm" len="sm"/>
          </a:ln>
        </p:spPr>
        <p:txBody>
          <a:bodyPr/>
          <a:lstStyle/>
          <a:p>
            <a:endParaRPr lang="en-GB" dirty="0"/>
          </a:p>
        </p:txBody>
      </p:sp>
      <p:pic>
        <p:nvPicPr>
          <p:cNvPr id="20" name="Picture 19">
            <a:extLst>
              <a:ext uri="{FF2B5EF4-FFF2-40B4-BE49-F238E27FC236}">
                <a16:creationId xmlns:a16="http://schemas.microsoft.com/office/drawing/2014/main" id="{5C7B180E-8F3F-C588-166F-394066B9C124}"/>
              </a:ext>
            </a:extLst>
          </p:cNvPr>
          <p:cNvPicPr>
            <a:picLocks noChangeAspect="1"/>
          </p:cNvPicPr>
          <p:nvPr/>
        </p:nvPicPr>
        <p:blipFill>
          <a:blip r:embed="rId6"/>
          <a:stretch>
            <a:fillRect/>
          </a:stretch>
        </p:blipFill>
        <p:spPr>
          <a:xfrm>
            <a:off x="12024320" y="228534"/>
            <a:ext cx="5234980" cy="7369241"/>
          </a:xfrm>
          <a:prstGeom prst="rect">
            <a:avLst/>
          </a:prstGeom>
        </p:spPr>
      </p:pic>
      <p:sp>
        <p:nvSpPr>
          <p:cNvPr id="21" name="Title 1">
            <a:extLst>
              <a:ext uri="{FF2B5EF4-FFF2-40B4-BE49-F238E27FC236}">
                <a16:creationId xmlns:a16="http://schemas.microsoft.com/office/drawing/2014/main" id="{6E552EE7-CF75-5474-0851-570822EE465F}"/>
              </a:ext>
            </a:extLst>
          </p:cNvPr>
          <p:cNvSpPr txBox="1">
            <a:spLocks/>
          </p:cNvSpPr>
          <p:nvPr/>
        </p:nvSpPr>
        <p:spPr>
          <a:xfrm>
            <a:off x="6983759" y="1111052"/>
            <a:ext cx="4793271" cy="4782972"/>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000" b="1" dirty="0">
                <a:solidFill>
                  <a:srgbClr val="002060"/>
                </a:solidFill>
                <a:latin typeface="Arial" panose="020B0604020202020204" pitchFamily="34" charset="0"/>
                <a:cs typeface="Arial" panose="020B0604020202020204" pitchFamily="34" charset="0"/>
              </a:rPr>
              <a:t>This booklet is in an Options area on our school website</a:t>
            </a:r>
          </a:p>
          <a:p>
            <a:pPr algn="l"/>
            <a:endParaRPr lang="en-GB" sz="3000" b="1" dirty="0">
              <a:solidFill>
                <a:srgbClr val="002060"/>
              </a:solidFill>
              <a:latin typeface="Arial" panose="020B0604020202020204" pitchFamily="34" charset="0"/>
              <a:cs typeface="Arial" panose="020B0604020202020204" pitchFamily="34" charset="0"/>
            </a:endParaRPr>
          </a:p>
          <a:p>
            <a:pPr algn="l"/>
            <a:r>
              <a:rPr lang="en-GB" sz="3000" b="1" dirty="0">
                <a:solidFill>
                  <a:srgbClr val="002060"/>
                </a:solidFill>
                <a:latin typeface="Arial" panose="020B0604020202020204" pitchFamily="34" charset="0"/>
                <a:cs typeface="Arial" panose="020B0604020202020204" pitchFamily="34" charset="0"/>
              </a:rPr>
              <a:t>You will find it under the Parents tab – called Options</a:t>
            </a:r>
          </a:p>
          <a:p>
            <a:pPr algn="l"/>
            <a:endParaRPr lang="en-GB" sz="3000" b="1" dirty="0">
              <a:solidFill>
                <a:srgbClr val="002060"/>
              </a:solidFill>
              <a:latin typeface="Arial" panose="020B0604020202020204" pitchFamily="34" charset="0"/>
              <a:cs typeface="Arial" panose="020B0604020202020204" pitchFamily="34" charset="0"/>
            </a:endParaRPr>
          </a:p>
          <a:p>
            <a:pPr algn="l"/>
            <a:r>
              <a:rPr lang="en-GB" sz="3000" b="1" dirty="0">
                <a:solidFill>
                  <a:srgbClr val="002060"/>
                </a:solidFill>
                <a:latin typeface="Arial" panose="020B0604020202020204" pitchFamily="34" charset="0"/>
                <a:cs typeface="Arial" panose="020B0604020202020204" pitchFamily="34" charset="0"/>
              </a:rPr>
              <a:t>The key dates are listed and then you can open this booklet and read about all the different options you can take in Years 10/11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10732" y="0"/>
            <a:ext cx="5877268" cy="8117199"/>
            <a:chOff x="0" y="0"/>
            <a:chExt cx="910543" cy="1257567"/>
          </a:xfrm>
        </p:grpSpPr>
        <p:sp>
          <p:nvSpPr>
            <p:cNvPr id="3" name="Freeform 3"/>
            <p:cNvSpPr/>
            <p:nvPr/>
          </p:nvSpPr>
          <p:spPr>
            <a:xfrm>
              <a:off x="0" y="0"/>
              <a:ext cx="910543" cy="1257567"/>
            </a:xfrm>
            <a:custGeom>
              <a:avLst/>
              <a:gdLst/>
              <a:ahLst/>
              <a:cxnLst/>
              <a:rect l="l" t="t" r="r" b="b"/>
              <a:pathLst>
                <a:path w="910543" h="1257567">
                  <a:moveTo>
                    <a:pt x="0" y="0"/>
                  </a:moveTo>
                  <a:lnTo>
                    <a:pt x="910543" y="0"/>
                  </a:lnTo>
                  <a:lnTo>
                    <a:pt x="910543" y="1257567"/>
                  </a:lnTo>
                  <a:lnTo>
                    <a:pt x="0" y="1257567"/>
                  </a:lnTo>
                  <a:close/>
                </a:path>
              </a:pathLst>
            </a:custGeom>
            <a:blipFill>
              <a:blip r:embed="rId2"/>
              <a:stretch>
                <a:fillRect l="-53772" r="-53772"/>
              </a:stretch>
            </a:blipFill>
          </p:spPr>
          <p:txBody>
            <a:bodyPr/>
            <a:lstStyle/>
            <a:p>
              <a:endParaRPr lang="en-GB" dirty="0"/>
            </a:p>
          </p:txBody>
        </p:sp>
      </p:grpSp>
      <p:sp>
        <p:nvSpPr>
          <p:cNvPr id="5" name="TextBox 5"/>
          <p:cNvSpPr txBox="1"/>
          <p:nvPr/>
        </p:nvSpPr>
        <p:spPr>
          <a:xfrm>
            <a:off x="13115435" y="8126001"/>
            <a:ext cx="3852210" cy="1014730"/>
          </a:xfrm>
          <a:prstGeom prst="rect">
            <a:avLst/>
          </a:prstGeom>
        </p:spPr>
        <p:txBody>
          <a:bodyPr lIns="0" tIns="0" rIns="0" bIns="0" rtlCol="0" anchor="t">
            <a:spAutoFit/>
          </a:bodyPr>
          <a:lstStyle/>
          <a:p>
            <a:pPr algn="r">
              <a:lnSpc>
                <a:spcPts val="3919"/>
              </a:lnSpc>
            </a:pPr>
            <a:r>
              <a:rPr lang="en-US" sz="2799" spc="279" dirty="0">
                <a:solidFill>
                  <a:srgbClr val="FBFADA"/>
                </a:solidFill>
                <a:latin typeface="Telegraf Bold"/>
                <a:ea typeface="Telegraf Bold"/>
                <a:cs typeface="Telegraf Bold"/>
                <a:sym typeface="Telegraf Bold"/>
              </a:rPr>
              <a:t>SDG PROGRESS REPORT 2025</a:t>
            </a:r>
          </a:p>
        </p:txBody>
      </p:sp>
      <p:grpSp>
        <p:nvGrpSpPr>
          <p:cNvPr id="7" name="Group 7"/>
          <p:cNvGrpSpPr/>
          <p:nvPr/>
        </p:nvGrpSpPr>
        <p:grpSpPr>
          <a:xfrm>
            <a:off x="0" y="8086209"/>
            <a:ext cx="18288000" cy="2200791"/>
            <a:chOff x="0" y="0"/>
            <a:chExt cx="3383011" cy="407114"/>
          </a:xfrm>
        </p:grpSpPr>
        <p:sp>
          <p:nvSpPr>
            <p:cNvPr id="8" name="Freeform 8"/>
            <p:cNvSpPr/>
            <p:nvPr/>
          </p:nvSpPr>
          <p:spPr>
            <a:xfrm>
              <a:off x="0" y="0"/>
              <a:ext cx="3383011" cy="407114"/>
            </a:xfrm>
            <a:custGeom>
              <a:avLst/>
              <a:gdLst/>
              <a:ahLst/>
              <a:cxnLst/>
              <a:rect l="l" t="t" r="r" b="b"/>
              <a:pathLst>
                <a:path w="3383011" h="407114">
                  <a:moveTo>
                    <a:pt x="0" y="0"/>
                  </a:moveTo>
                  <a:lnTo>
                    <a:pt x="3383011" y="0"/>
                  </a:lnTo>
                  <a:lnTo>
                    <a:pt x="3383011" y="407114"/>
                  </a:lnTo>
                  <a:lnTo>
                    <a:pt x="0" y="407114"/>
                  </a:lnTo>
                  <a:close/>
                </a:path>
              </a:pathLst>
            </a:custGeom>
            <a:solidFill>
              <a:srgbClr val="031E43"/>
            </a:solidFill>
          </p:spPr>
          <p:txBody>
            <a:bodyPr/>
            <a:lstStyle/>
            <a:p>
              <a:endParaRPr lang="en-GB" dirty="0"/>
            </a:p>
          </p:txBody>
        </p:sp>
      </p:grpSp>
      <p:sp>
        <p:nvSpPr>
          <p:cNvPr id="9" name="Freeform 9"/>
          <p:cNvSpPr/>
          <p:nvPr/>
        </p:nvSpPr>
        <p:spPr>
          <a:xfrm>
            <a:off x="1028700" y="8680888"/>
            <a:ext cx="2967046" cy="904949"/>
          </a:xfrm>
          <a:custGeom>
            <a:avLst/>
            <a:gdLst/>
            <a:ahLst/>
            <a:cxnLst/>
            <a:rect l="l" t="t" r="r" b="b"/>
            <a:pathLst>
              <a:path w="2967046" h="904949">
                <a:moveTo>
                  <a:pt x="0" y="0"/>
                </a:moveTo>
                <a:lnTo>
                  <a:pt x="2967046" y="0"/>
                </a:lnTo>
                <a:lnTo>
                  <a:pt x="2967046" y="904949"/>
                </a:lnTo>
                <a:lnTo>
                  <a:pt x="0" y="904949"/>
                </a:lnTo>
                <a:lnTo>
                  <a:pt x="0" y="0"/>
                </a:lnTo>
                <a:close/>
              </a:path>
            </a:pathLst>
          </a:custGeom>
          <a:blipFill>
            <a:blip r:embed="rId3"/>
            <a:stretch>
              <a:fillRect/>
            </a:stretch>
          </a:blipFill>
        </p:spPr>
        <p:txBody>
          <a:bodyPr/>
          <a:lstStyle/>
          <a:p>
            <a:endParaRPr lang="en-GB" dirty="0"/>
          </a:p>
        </p:txBody>
      </p:sp>
      <p:sp>
        <p:nvSpPr>
          <p:cNvPr id="10" name="AutoShape 10"/>
          <p:cNvSpPr/>
          <p:nvPr/>
        </p:nvSpPr>
        <p:spPr>
          <a:xfrm flipV="1">
            <a:off x="0" y="8086209"/>
            <a:ext cx="18288000" cy="0"/>
          </a:xfrm>
          <a:prstGeom prst="line">
            <a:avLst/>
          </a:prstGeom>
          <a:ln w="95250" cap="flat">
            <a:solidFill>
              <a:srgbClr val="00A6CE"/>
            </a:solidFill>
            <a:prstDash val="solid"/>
            <a:headEnd type="none" w="sm" len="sm"/>
            <a:tailEnd type="none" w="sm" len="sm"/>
          </a:ln>
        </p:spPr>
        <p:txBody>
          <a:bodyPr/>
          <a:lstStyle/>
          <a:p>
            <a:endParaRPr lang="en-GB" dirty="0"/>
          </a:p>
        </p:txBody>
      </p:sp>
      <p:grpSp>
        <p:nvGrpSpPr>
          <p:cNvPr id="11" name="Group 11"/>
          <p:cNvGrpSpPr/>
          <p:nvPr/>
        </p:nvGrpSpPr>
        <p:grpSpPr>
          <a:xfrm>
            <a:off x="11017556" y="8729146"/>
            <a:ext cx="6241744" cy="741988"/>
            <a:chOff x="0" y="0"/>
            <a:chExt cx="8322325" cy="989317"/>
          </a:xfrm>
        </p:grpSpPr>
        <p:sp>
          <p:nvSpPr>
            <p:cNvPr id="12" name="Freeform 12"/>
            <p:cNvSpPr/>
            <p:nvPr/>
          </p:nvSpPr>
          <p:spPr>
            <a:xfrm>
              <a:off x="0" y="0"/>
              <a:ext cx="571580" cy="394390"/>
            </a:xfrm>
            <a:custGeom>
              <a:avLst/>
              <a:gdLst/>
              <a:ahLst/>
              <a:cxnLst/>
              <a:rect l="l" t="t" r="r" b="b"/>
              <a:pathLst>
                <a:path w="571580" h="394390">
                  <a:moveTo>
                    <a:pt x="0" y="0"/>
                  </a:moveTo>
                  <a:lnTo>
                    <a:pt x="571580" y="0"/>
                  </a:lnTo>
                  <a:lnTo>
                    <a:pt x="571580" y="394390"/>
                  </a:lnTo>
                  <a:lnTo>
                    <a:pt x="0" y="3943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dirty="0"/>
            </a:p>
          </p:txBody>
        </p:sp>
        <p:sp>
          <p:nvSpPr>
            <p:cNvPr id="13" name="TextBox 13"/>
            <p:cNvSpPr txBox="1"/>
            <p:nvPr/>
          </p:nvSpPr>
          <p:spPr>
            <a:xfrm>
              <a:off x="565332" y="261744"/>
              <a:ext cx="7756993" cy="727573"/>
            </a:xfrm>
            <a:prstGeom prst="rect">
              <a:avLst/>
            </a:prstGeom>
          </p:spPr>
          <p:txBody>
            <a:bodyPr lIns="0" tIns="0" rIns="0" bIns="0" rtlCol="0" anchor="t">
              <a:spAutoFit/>
            </a:bodyPr>
            <a:lstStyle/>
            <a:p>
              <a:pPr algn="l">
                <a:lnSpc>
                  <a:spcPts val="4569"/>
                </a:lnSpc>
              </a:pPr>
              <a:r>
                <a:rPr lang="en-US" sz="3263" dirty="0">
                  <a:solidFill>
                    <a:srgbClr val="FFFFFF"/>
                  </a:solidFill>
                  <a:latin typeface="Lato Bold"/>
                  <a:ea typeface="Lato Bold"/>
                  <a:cs typeface="Lato Bold"/>
                  <a:sym typeface="Lato Bold"/>
                </a:rPr>
                <a:t>Inspiring lives through learning</a:t>
              </a:r>
            </a:p>
          </p:txBody>
        </p:sp>
      </p:grpSp>
      <p:sp>
        <p:nvSpPr>
          <p:cNvPr id="14" name="Title 1">
            <a:extLst>
              <a:ext uri="{FF2B5EF4-FFF2-40B4-BE49-F238E27FC236}">
                <a16:creationId xmlns:a16="http://schemas.microsoft.com/office/drawing/2014/main" id="{6AFDBE3C-2B01-E7B9-4E24-60C30B432427}"/>
              </a:ext>
            </a:extLst>
          </p:cNvPr>
          <p:cNvSpPr txBox="1">
            <a:spLocks/>
          </p:cNvSpPr>
          <p:nvPr/>
        </p:nvSpPr>
        <p:spPr>
          <a:xfrm>
            <a:off x="359024" y="702066"/>
            <a:ext cx="10515600" cy="7100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000" b="1" dirty="0">
                <a:solidFill>
                  <a:srgbClr val="002060"/>
                </a:solidFill>
                <a:latin typeface="Arial" panose="020B0604020202020204" pitchFamily="34" charset="0"/>
                <a:cs typeface="Arial" panose="020B0604020202020204" pitchFamily="34" charset="0"/>
              </a:rPr>
              <a:t>Spend some time looking at this area on the website </a:t>
            </a:r>
          </a:p>
        </p:txBody>
      </p:sp>
      <p:sp>
        <p:nvSpPr>
          <p:cNvPr id="15" name="Content Placeholder 2">
            <a:extLst>
              <a:ext uri="{FF2B5EF4-FFF2-40B4-BE49-F238E27FC236}">
                <a16:creationId xmlns:a16="http://schemas.microsoft.com/office/drawing/2014/main" id="{44CFF24B-A853-9F30-5419-ECC176D571BF}"/>
              </a:ext>
            </a:extLst>
          </p:cNvPr>
          <p:cNvSpPr txBox="1">
            <a:spLocks/>
          </p:cNvSpPr>
          <p:nvPr/>
        </p:nvSpPr>
        <p:spPr>
          <a:xfrm>
            <a:off x="503040" y="1866464"/>
            <a:ext cx="10938515" cy="5773548"/>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solidFill>
                  <a:srgbClr val="031E43"/>
                </a:solidFill>
                <a:latin typeface="Arial" panose="020B0604020202020204" pitchFamily="34" charset="0"/>
                <a:cs typeface="Arial" panose="020B0604020202020204" pitchFamily="34" charset="0"/>
              </a:rPr>
              <a:t>On the front page – you will find a calendar of key events</a:t>
            </a:r>
          </a:p>
          <a:p>
            <a:pPr algn="l"/>
            <a:endParaRPr lang="en-GB" dirty="0">
              <a:solidFill>
                <a:srgbClr val="031E43"/>
              </a:solidFill>
              <a:latin typeface="Arial" panose="020B0604020202020204" pitchFamily="34" charset="0"/>
              <a:cs typeface="Arial" panose="020B0604020202020204" pitchFamily="34" charset="0"/>
            </a:endParaRPr>
          </a:p>
          <a:p>
            <a:pPr algn="l"/>
            <a:r>
              <a:rPr lang="en-GB" dirty="0">
                <a:solidFill>
                  <a:srgbClr val="031E43"/>
                </a:solidFill>
                <a:latin typeface="Arial" panose="020B0604020202020204" pitchFamily="34" charset="0"/>
                <a:cs typeface="Arial" panose="020B0604020202020204" pitchFamily="34" charset="0"/>
              </a:rPr>
              <a:t>Please then look at each section in the booklet:</a:t>
            </a:r>
          </a:p>
          <a:p>
            <a:pPr marL="457200" indent="-457200" algn="l">
              <a:buFont typeface="+mj-lt"/>
              <a:buAutoNum type="arabicPeriod"/>
            </a:pPr>
            <a:r>
              <a:rPr lang="en-GB" dirty="0">
                <a:solidFill>
                  <a:srgbClr val="031E43"/>
                </a:solidFill>
                <a:latin typeface="Arial" panose="020B0604020202020204" pitchFamily="34" charset="0"/>
                <a:cs typeface="Arial" panose="020B0604020202020204" pitchFamily="34" charset="0"/>
              </a:rPr>
              <a:t>Compulsory subjects – information on the core that all students study</a:t>
            </a:r>
          </a:p>
          <a:p>
            <a:pPr marL="457200" indent="-457200" algn="l">
              <a:buFont typeface="+mj-lt"/>
              <a:buAutoNum type="arabicPeriod"/>
            </a:pPr>
            <a:r>
              <a:rPr lang="en-GB" dirty="0">
                <a:solidFill>
                  <a:srgbClr val="031E43"/>
                </a:solidFill>
                <a:latin typeface="Arial" panose="020B0604020202020204" pitchFamily="34" charset="0"/>
                <a:cs typeface="Arial" panose="020B0604020202020204" pitchFamily="34" charset="0"/>
              </a:rPr>
              <a:t>Optional subjects – information on each of our 28 GCSE/Level 2 courses that they can chose from</a:t>
            </a:r>
          </a:p>
          <a:p>
            <a:pPr marL="457200" indent="-457200" algn="l">
              <a:buFont typeface="+mj-lt"/>
              <a:buAutoNum type="arabicPeriod"/>
            </a:pPr>
            <a:endParaRPr lang="en-GB" dirty="0">
              <a:solidFill>
                <a:srgbClr val="031E43"/>
              </a:solidFill>
              <a:latin typeface="Arial" panose="020B0604020202020204" pitchFamily="34" charset="0"/>
              <a:cs typeface="Arial" panose="020B0604020202020204" pitchFamily="34" charset="0"/>
            </a:endParaRPr>
          </a:p>
          <a:p>
            <a:pPr algn="l"/>
            <a:r>
              <a:rPr lang="en-GB" dirty="0">
                <a:solidFill>
                  <a:srgbClr val="031E43"/>
                </a:solidFill>
                <a:latin typeface="Arial" panose="020B0604020202020204" pitchFamily="34" charset="0"/>
                <a:cs typeface="Arial" panose="020B0604020202020204" pitchFamily="34" charset="0"/>
              </a:rPr>
              <a:t>Careers information and help/guidance is found on the School Life page of our website – Careers &amp; Work-related learning section</a:t>
            </a:r>
          </a:p>
          <a:p>
            <a:pPr algn="l"/>
            <a:endParaRPr lang="en-GB" dirty="0">
              <a:solidFill>
                <a:srgbClr val="031E43"/>
              </a:solidFill>
              <a:latin typeface="Arial" panose="020B0604020202020204" pitchFamily="34" charset="0"/>
              <a:cs typeface="Arial" panose="020B0604020202020204" pitchFamily="34" charset="0"/>
            </a:endParaRPr>
          </a:p>
          <a:p>
            <a:pPr algn="l"/>
            <a:r>
              <a:rPr lang="en-GB" dirty="0">
                <a:solidFill>
                  <a:srgbClr val="031E43"/>
                </a:solidFill>
                <a:latin typeface="Arial" panose="020B0604020202020204" pitchFamily="34" charset="0"/>
                <a:cs typeface="Arial" panose="020B0604020202020204" pitchFamily="34" charset="0"/>
              </a:rPr>
              <a:t>Options Form – this will not be live until February 7</a:t>
            </a:r>
            <a:r>
              <a:rPr lang="en-GB" baseline="30000" dirty="0">
                <a:solidFill>
                  <a:srgbClr val="031E43"/>
                </a:solidFill>
                <a:latin typeface="Arial" panose="020B0604020202020204" pitchFamily="34" charset="0"/>
                <a:cs typeface="Arial" panose="020B0604020202020204" pitchFamily="34" charset="0"/>
              </a:rPr>
              <a:t>th</a:t>
            </a:r>
            <a:r>
              <a:rPr lang="en-GB" dirty="0">
                <a:solidFill>
                  <a:srgbClr val="031E43"/>
                </a:solidFill>
                <a:latin typeface="Arial" panose="020B0604020202020204" pitchFamily="34" charset="0"/>
                <a:cs typeface="Arial" panose="020B0604020202020204" pitchFamily="34" charset="0"/>
              </a:rPr>
              <a:t> and so you will not be able to access this form yet.  Mrs Duggan will send an email to you nearer the time when this form goes live about completing the form.</a:t>
            </a:r>
          </a:p>
          <a:p>
            <a:pPr algn="l"/>
            <a:r>
              <a:rPr lang="en-GB" b="1" u="sng" dirty="0">
                <a:solidFill>
                  <a:srgbClr val="002060"/>
                </a:solidFill>
                <a:latin typeface="Arial" panose="020B0604020202020204" pitchFamily="34" charset="0"/>
                <a:cs typeface="Arial" panose="020B0604020202020204" pitchFamily="34" charset="0"/>
              </a:rPr>
              <a:t>Deadline for choices – Monday 24</a:t>
            </a:r>
            <a:r>
              <a:rPr lang="en-GB" b="1" u="sng" baseline="30000" dirty="0">
                <a:solidFill>
                  <a:srgbClr val="002060"/>
                </a:solidFill>
                <a:latin typeface="Arial" panose="020B0604020202020204" pitchFamily="34" charset="0"/>
                <a:cs typeface="Arial" panose="020B0604020202020204" pitchFamily="34" charset="0"/>
              </a:rPr>
              <a:t>th</a:t>
            </a:r>
            <a:r>
              <a:rPr lang="en-GB" b="1" u="sng" dirty="0">
                <a:solidFill>
                  <a:srgbClr val="002060"/>
                </a:solidFill>
                <a:latin typeface="Arial" panose="020B0604020202020204" pitchFamily="34" charset="0"/>
                <a:cs typeface="Arial" panose="020B0604020202020204" pitchFamily="34" charset="0"/>
              </a:rPr>
              <a:t> February, 9am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0" y="8086209"/>
            <a:ext cx="18288000" cy="2200791"/>
            <a:chOff x="0" y="0"/>
            <a:chExt cx="3383011" cy="407114"/>
          </a:xfrm>
        </p:grpSpPr>
        <p:sp>
          <p:nvSpPr>
            <p:cNvPr id="7" name="Freeform 7"/>
            <p:cNvSpPr/>
            <p:nvPr/>
          </p:nvSpPr>
          <p:spPr>
            <a:xfrm>
              <a:off x="0" y="0"/>
              <a:ext cx="3383011" cy="407114"/>
            </a:xfrm>
            <a:custGeom>
              <a:avLst/>
              <a:gdLst/>
              <a:ahLst/>
              <a:cxnLst/>
              <a:rect l="l" t="t" r="r" b="b"/>
              <a:pathLst>
                <a:path w="3383011" h="407114">
                  <a:moveTo>
                    <a:pt x="0" y="0"/>
                  </a:moveTo>
                  <a:lnTo>
                    <a:pt x="3383011" y="0"/>
                  </a:lnTo>
                  <a:lnTo>
                    <a:pt x="3383011" y="407114"/>
                  </a:lnTo>
                  <a:lnTo>
                    <a:pt x="0" y="407114"/>
                  </a:lnTo>
                  <a:close/>
                </a:path>
              </a:pathLst>
            </a:custGeom>
            <a:solidFill>
              <a:srgbClr val="031E43"/>
            </a:solidFill>
          </p:spPr>
          <p:txBody>
            <a:bodyPr/>
            <a:lstStyle/>
            <a:p>
              <a:endParaRPr lang="en-GB" dirty="0"/>
            </a:p>
          </p:txBody>
        </p:sp>
      </p:grpSp>
      <p:sp>
        <p:nvSpPr>
          <p:cNvPr id="8" name="Freeform 8"/>
          <p:cNvSpPr/>
          <p:nvPr/>
        </p:nvSpPr>
        <p:spPr>
          <a:xfrm>
            <a:off x="1028700" y="8680888"/>
            <a:ext cx="2967046" cy="904949"/>
          </a:xfrm>
          <a:custGeom>
            <a:avLst/>
            <a:gdLst/>
            <a:ahLst/>
            <a:cxnLst/>
            <a:rect l="l" t="t" r="r" b="b"/>
            <a:pathLst>
              <a:path w="2967046" h="904949">
                <a:moveTo>
                  <a:pt x="0" y="0"/>
                </a:moveTo>
                <a:lnTo>
                  <a:pt x="2967046" y="0"/>
                </a:lnTo>
                <a:lnTo>
                  <a:pt x="2967046" y="904949"/>
                </a:lnTo>
                <a:lnTo>
                  <a:pt x="0" y="904949"/>
                </a:lnTo>
                <a:lnTo>
                  <a:pt x="0" y="0"/>
                </a:lnTo>
                <a:close/>
              </a:path>
            </a:pathLst>
          </a:custGeom>
          <a:blipFill>
            <a:blip r:embed="rId2"/>
            <a:stretch>
              <a:fillRect/>
            </a:stretch>
          </a:blipFill>
        </p:spPr>
        <p:txBody>
          <a:bodyPr/>
          <a:lstStyle/>
          <a:p>
            <a:endParaRPr lang="en-GB" dirty="0"/>
          </a:p>
        </p:txBody>
      </p:sp>
      <p:sp>
        <p:nvSpPr>
          <p:cNvPr id="9" name="AutoShape 9"/>
          <p:cNvSpPr/>
          <p:nvPr/>
        </p:nvSpPr>
        <p:spPr>
          <a:xfrm flipV="1">
            <a:off x="0" y="8086209"/>
            <a:ext cx="18288000" cy="0"/>
          </a:xfrm>
          <a:prstGeom prst="line">
            <a:avLst/>
          </a:prstGeom>
          <a:ln w="95250" cap="flat">
            <a:solidFill>
              <a:srgbClr val="00A6CE"/>
            </a:solidFill>
            <a:prstDash val="solid"/>
            <a:headEnd type="none" w="sm" len="sm"/>
            <a:tailEnd type="none" w="sm" len="sm"/>
          </a:ln>
        </p:spPr>
        <p:txBody>
          <a:bodyPr/>
          <a:lstStyle/>
          <a:p>
            <a:endParaRPr lang="en-GB" dirty="0"/>
          </a:p>
        </p:txBody>
      </p:sp>
      <p:grpSp>
        <p:nvGrpSpPr>
          <p:cNvPr id="10" name="Group 10"/>
          <p:cNvGrpSpPr/>
          <p:nvPr/>
        </p:nvGrpSpPr>
        <p:grpSpPr>
          <a:xfrm>
            <a:off x="11017556" y="8729146"/>
            <a:ext cx="6241744" cy="741988"/>
            <a:chOff x="0" y="0"/>
            <a:chExt cx="8322325" cy="989317"/>
          </a:xfrm>
        </p:grpSpPr>
        <p:sp>
          <p:nvSpPr>
            <p:cNvPr id="11" name="Freeform 11"/>
            <p:cNvSpPr/>
            <p:nvPr/>
          </p:nvSpPr>
          <p:spPr>
            <a:xfrm>
              <a:off x="0" y="0"/>
              <a:ext cx="571580" cy="394390"/>
            </a:xfrm>
            <a:custGeom>
              <a:avLst/>
              <a:gdLst/>
              <a:ahLst/>
              <a:cxnLst/>
              <a:rect l="l" t="t" r="r" b="b"/>
              <a:pathLst>
                <a:path w="571580" h="394390">
                  <a:moveTo>
                    <a:pt x="0" y="0"/>
                  </a:moveTo>
                  <a:lnTo>
                    <a:pt x="571580" y="0"/>
                  </a:lnTo>
                  <a:lnTo>
                    <a:pt x="571580" y="394390"/>
                  </a:lnTo>
                  <a:lnTo>
                    <a:pt x="0" y="3943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dirty="0"/>
            </a:p>
          </p:txBody>
        </p:sp>
        <p:sp>
          <p:nvSpPr>
            <p:cNvPr id="12" name="TextBox 12"/>
            <p:cNvSpPr txBox="1"/>
            <p:nvPr/>
          </p:nvSpPr>
          <p:spPr>
            <a:xfrm>
              <a:off x="565332" y="261744"/>
              <a:ext cx="7756993" cy="727573"/>
            </a:xfrm>
            <a:prstGeom prst="rect">
              <a:avLst/>
            </a:prstGeom>
          </p:spPr>
          <p:txBody>
            <a:bodyPr lIns="0" tIns="0" rIns="0" bIns="0" rtlCol="0" anchor="t">
              <a:spAutoFit/>
            </a:bodyPr>
            <a:lstStyle/>
            <a:p>
              <a:pPr algn="l">
                <a:lnSpc>
                  <a:spcPts val="4569"/>
                </a:lnSpc>
              </a:pPr>
              <a:r>
                <a:rPr lang="en-US" sz="3263" dirty="0">
                  <a:solidFill>
                    <a:srgbClr val="FFFFFF"/>
                  </a:solidFill>
                  <a:latin typeface="Lato Bold"/>
                  <a:ea typeface="Lato Bold"/>
                  <a:cs typeface="Lato Bold"/>
                  <a:sym typeface="Lato Bold"/>
                </a:rPr>
                <a:t>Inspiring lives through learning</a:t>
              </a:r>
            </a:p>
          </p:txBody>
        </p:sp>
      </p:grpSp>
      <p:pic>
        <p:nvPicPr>
          <p:cNvPr id="13" name="Picture 12">
            <a:extLst>
              <a:ext uri="{FF2B5EF4-FFF2-40B4-BE49-F238E27FC236}">
                <a16:creationId xmlns:a16="http://schemas.microsoft.com/office/drawing/2014/main" id="{0C3F3DD3-D2D2-D4AB-A727-A8998B8D90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9507" y="390972"/>
            <a:ext cx="4749092" cy="3168352"/>
          </a:xfrm>
          <a:prstGeom prst="rect">
            <a:avLst/>
          </a:prstGeom>
        </p:spPr>
      </p:pic>
      <p:pic>
        <p:nvPicPr>
          <p:cNvPr id="18" name="Picture 17">
            <a:extLst>
              <a:ext uri="{FF2B5EF4-FFF2-40B4-BE49-F238E27FC236}">
                <a16:creationId xmlns:a16="http://schemas.microsoft.com/office/drawing/2014/main" id="{309C3C77-4CDD-0E3E-6D91-7D57D94F7A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27749" y="390972"/>
            <a:ext cx="4752529" cy="3168352"/>
          </a:xfrm>
          <a:prstGeom prst="rect">
            <a:avLst/>
          </a:prstGeom>
        </p:spPr>
      </p:pic>
      <p:pic>
        <p:nvPicPr>
          <p:cNvPr id="19" name="Picture 18">
            <a:extLst>
              <a:ext uri="{FF2B5EF4-FFF2-40B4-BE49-F238E27FC236}">
                <a16:creationId xmlns:a16="http://schemas.microsoft.com/office/drawing/2014/main" id="{12D7A417-1676-2A7B-B4A8-4DB2C5BE41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89064" y="389659"/>
            <a:ext cx="4749092" cy="3168352"/>
          </a:xfrm>
          <a:prstGeom prst="rect">
            <a:avLst/>
          </a:prstGeom>
        </p:spPr>
      </p:pic>
      <p:pic>
        <p:nvPicPr>
          <p:cNvPr id="22" name="Picture 21">
            <a:extLst>
              <a:ext uri="{FF2B5EF4-FFF2-40B4-BE49-F238E27FC236}">
                <a16:creationId xmlns:a16="http://schemas.microsoft.com/office/drawing/2014/main" id="{B76630B9-313E-29A5-41E8-4D90D33B947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9507" y="4154002"/>
            <a:ext cx="4846565" cy="3231043"/>
          </a:xfrm>
          <a:prstGeom prst="rect">
            <a:avLst/>
          </a:prstGeom>
        </p:spPr>
      </p:pic>
      <p:pic>
        <p:nvPicPr>
          <p:cNvPr id="23" name="Picture 22">
            <a:extLst>
              <a:ext uri="{FF2B5EF4-FFF2-40B4-BE49-F238E27FC236}">
                <a16:creationId xmlns:a16="http://schemas.microsoft.com/office/drawing/2014/main" id="{9D5E728C-6721-5A94-78E7-B1A28104A84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27749" y="4164169"/>
            <a:ext cx="4831313" cy="3220875"/>
          </a:xfrm>
          <a:prstGeom prst="rect">
            <a:avLst/>
          </a:prstGeom>
        </p:spPr>
      </p:pic>
      <p:sp>
        <p:nvSpPr>
          <p:cNvPr id="24" name="Content Placeholder 2">
            <a:extLst>
              <a:ext uri="{FF2B5EF4-FFF2-40B4-BE49-F238E27FC236}">
                <a16:creationId xmlns:a16="http://schemas.microsoft.com/office/drawing/2014/main" id="{4F31D0AD-D079-BE30-A11E-FFE94E5E1DAF}"/>
              </a:ext>
            </a:extLst>
          </p:cNvPr>
          <p:cNvSpPr txBox="1">
            <a:spLocks/>
          </p:cNvSpPr>
          <p:nvPr/>
        </p:nvSpPr>
        <p:spPr>
          <a:xfrm>
            <a:off x="11044239" y="5076933"/>
            <a:ext cx="6444254" cy="256307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solidFill>
                  <a:srgbClr val="031E43"/>
                </a:solidFill>
                <a:latin typeface="Arial" panose="020B0604020202020204" pitchFamily="34" charset="0"/>
                <a:cs typeface="Arial" panose="020B0604020202020204" pitchFamily="34" charset="0"/>
              </a:rPr>
              <a:t>Entering employment, higher education or apprenticeships is just around the corner for them – and that path begins in post-16 education – whether Bournside sixth form, employment, at college or on an apprenticeship.</a:t>
            </a:r>
          </a:p>
        </p:txBody>
      </p:sp>
      <p:sp>
        <p:nvSpPr>
          <p:cNvPr id="25" name="Title 1">
            <a:extLst>
              <a:ext uri="{FF2B5EF4-FFF2-40B4-BE49-F238E27FC236}">
                <a16:creationId xmlns:a16="http://schemas.microsoft.com/office/drawing/2014/main" id="{21BEC0AE-1CFA-43A8-4E3B-BA9B890BE1FB}"/>
              </a:ext>
            </a:extLst>
          </p:cNvPr>
          <p:cNvSpPr txBox="1">
            <a:spLocks/>
          </p:cNvSpPr>
          <p:nvPr/>
        </p:nvSpPr>
        <p:spPr>
          <a:xfrm>
            <a:off x="11017556" y="4133016"/>
            <a:ext cx="6695162" cy="710027"/>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000" b="1" dirty="0">
                <a:solidFill>
                  <a:srgbClr val="002060"/>
                </a:solidFill>
                <a:latin typeface="Arial" panose="020B0604020202020204" pitchFamily="34" charset="0"/>
                <a:cs typeface="Arial" panose="020B0604020202020204" pitchFamily="34" charset="0"/>
              </a:rPr>
              <a:t>Where next – Sixth Form, College or Apprenticeship</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C756D-CD23-9A79-EC4F-67734B8EFB18}"/>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CB8F5013-6E6B-6E6B-A704-9FC7F10B9F63}"/>
              </a:ext>
            </a:extLst>
          </p:cNvPr>
          <p:cNvSpPr txBox="1"/>
          <p:nvPr/>
        </p:nvSpPr>
        <p:spPr>
          <a:xfrm>
            <a:off x="13115435" y="8126001"/>
            <a:ext cx="3852210" cy="1014730"/>
          </a:xfrm>
          <a:prstGeom prst="rect">
            <a:avLst/>
          </a:prstGeom>
        </p:spPr>
        <p:txBody>
          <a:bodyPr lIns="0" tIns="0" rIns="0" bIns="0" rtlCol="0" anchor="t">
            <a:spAutoFit/>
          </a:bodyPr>
          <a:lstStyle/>
          <a:p>
            <a:pPr algn="r">
              <a:lnSpc>
                <a:spcPts val="3919"/>
              </a:lnSpc>
            </a:pPr>
            <a:r>
              <a:rPr lang="en-US" sz="2799" spc="279" dirty="0">
                <a:solidFill>
                  <a:srgbClr val="FBFADA"/>
                </a:solidFill>
                <a:latin typeface="Telegraf Bold"/>
                <a:ea typeface="Telegraf Bold"/>
                <a:cs typeface="Telegraf Bold"/>
                <a:sym typeface="Telegraf Bold"/>
              </a:rPr>
              <a:t>SDG PROGRESS REPORT 2025</a:t>
            </a:r>
          </a:p>
        </p:txBody>
      </p:sp>
      <p:grpSp>
        <p:nvGrpSpPr>
          <p:cNvPr id="5" name="Group 5">
            <a:extLst>
              <a:ext uri="{FF2B5EF4-FFF2-40B4-BE49-F238E27FC236}">
                <a16:creationId xmlns:a16="http://schemas.microsoft.com/office/drawing/2014/main" id="{0FD3C25E-99E0-D09F-2417-1570F4B97B6C}"/>
              </a:ext>
            </a:extLst>
          </p:cNvPr>
          <p:cNvGrpSpPr/>
          <p:nvPr/>
        </p:nvGrpSpPr>
        <p:grpSpPr>
          <a:xfrm>
            <a:off x="0" y="8086209"/>
            <a:ext cx="18288000" cy="2200791"/>
            <a:chOff x="0" y="0"/>
            <a:chExt cx="3383011" cy="407114"/>
          </a:xfrm>
        </p:grpSpPr>
        <p:sp>
          <p:nvSpPr>
            <p:cNvPr id="6" name="Freeform 6">
              <a:extLst>
                <a:ext uri="{FF2B5EF4-FFF2-40B4-BE49-F238E27FC236}">
                  <a16:creationId xmlns:a16="http://schemas.microsoft.com/office/drawing/2014/main" id="{E9302B23-3198-F85D-D899-E58050789BE4}"/>
                </a:ext>
              </a:extLst>
            </p:cNvPr>
            <p:cNvSpPr/>
            <p:nvPr/>
          </p:nvSpPr>
          <p:spPr>
            <a:xfrm>
              <a:off x="0" y="0"/>
              <a:ext cx="3383011" cy="407114"/>
            </a:xfrm>
            <a:custGeom>
              <a:avLst/>
              <a:gdLst/>
              <a:ahLst/>
              <a:cxnLst/>
              <a:rect l="l" t="t" r="r" b="b"/>
              <a:pathLst>
                <a:path w="3383011" h="407114">
                  <a:moveTo>
                    <a:pt x="0" y="0"/>
                  </a:moveTo>
                  <a:lnTo>
                    <a:pt x="3383011" y="0"/>
                  </a:lnTo>
                  <a:lnTo>
                    <a:pt x="3383011" y="407114"/>
                  </a:lnTo>
                  <a:lnTo>
                    <a:pt x="0" y="407114"/>
                  </a:lnTo>
                  <a:close/>
                </a:path>
              </a:pathLst>
            </a:custGeom>
            <a:solidFill>
              <a:srgbClr val="031E43"/>
            </a:solidFill>
          </p:spPr>
          <p:txBody>
            <a:bodyPr/>
            <a:lstStyle/>
            <a:p>
              <a:endParaRPr lang="en-GB" dirty="0"/>
            </a:p>
          </p:txBody>
        </p:sp>
      </p:grpSp>
      <p:sp>
        <p:nvSpPr>
          <p:cNvPr id="7" name="Freeform 7">
            <a:extLst>
              <a:ext uri="{FF2B5EF4-FFF2-40B4-BE49-F238E27FC236}">
                <a16:creationId xmlns:a16="http://schemas.microsoft.com/office/drawing/2014/main" id="{1A39BCAD-93A3-2A6D-C337-ACF5B7952E18}"/>
              </a:ext>
            </a:extLst>
          </p:cNvPr>
          <p:cNvSpPr/>
          <p:nvPr/>
        </p:nvSpPr>
        <p:spPr>
          <a:xfrm>
            <a:off x="1028700" y="8680888"/>
            <a:ext cx="2967046" cy="904949"/>
          </a:xfrm>
          <a:custGeom>
            <a:avLst/>
            <a:gdLst/>
            <a:ahLst/>
            <a:cxnLst/>
            <a:rect l="l" t="t" r="r" b="b"/>
            <a:pathLst>
              <a:path w="2967046" h="904949">
                <a:moveTo>
                  <a:pt x="0" y="0"/>
                </a:moveTo>
                <a:lnTo>
                  <a:pt x="2967046" y="0"/>
                </a:lnTo>
                <a:lnTo>
                  <a:pt x="2967046" y="904949"/>
                </a:lnTo>
                <a:lnTo>
                  <a:pt x="0" y="904949"/>
                </a:lnTo>
                <a:lnTo>
                  <a:pt x="0" y="0"/>
                </a:lnTo>
                <a:close/>
              </a:path>
            </a:pathLst>
          </a:custGeom>
          <a:blipFill>
            <a:blip r:embed="rId2"/>
            <a:stretch>
              <a:fillRect/>
            </a:stretch>
          </a:blipFill>
        </p:spPr>
        <p:txBody>
          <a:bodyPr/>
          <a:lstStyle/>
          <a:p>
            <a:endParaRPr lang="en-GB" dirty="0"/>
          </a:p>
        </p:txBody>
      </p:sp>
      <p:sp>
        <p:nvSpPr>
          <p:cNvPr id="8" name="AutoShape 8">
            <a:extLst>
              <a:ext uri="{FF2B5EF4-FFF2-40B4-BE49-F238E27FC236}">
                <a16:creationId xmlns:a16="http://schemas.microsoft.com/office/drawing/2014/main" id="{AE9DC5E3-EAC5-DA29-48E2-E856CBDD3350}"/>
              </a:ext>
            </a:extLst>
          </p:cNvPr>
          <p:cNvSpPr/>
          <p:nvPr/>
        </p:nvSpPr>
        <p:spPr>
          <a:xfrm flipV="1">
            <a:off x="0" y="8086209"/>
            <a:ext cx="18288000" cy="0"/>
          </a:xfrm>
          <a:prstGeom prst="line">
            <a:avLst/>
          </a:prstGeom>
          <a:ln w="95250" cap="flat">
            <a:solidFill>
              <a:srgbClr val="00A6CE"/>
            </a:solidFill>
            <a:prstDash val="solid"/>
            <a:headEnd type="none" w="sm" len="sm"/>
            <a:tailEnd type="none" w="sm" len="sm"/>
          </a:ln>
        </p:spPr>
        <p:txBody>
          <a:bodyPr/>
          <a:lstStyle/>
          <a:p>
            <a:endParaRPr lang="en-GB" dirty="0"/>
          </a:p>
        </p:txBody>
      </p:sp>
      <p:grpSp>
        <p:nvGrpSpPr>
          <p:cNvPr id="9" name="Group 9">
            <a:extLst>
              <a:ext uri="{FF2B5EF4-FFF2-40B4-BE49-F238E27FC236}">
                <a16:creationId xmlns:a16="http://schemas.microsoft.com/office/drawing/2014/main" id="{36C1EDED-4E3E-5FC3-B97F-997286C8847B}"/>
              </a:ext>
            </a:extLst>
          </p:cNvPr>
          <p:cNvGrpSpPr/>
          <p:nvPr/>
        </p:nvGrpSpPr>
        <p:grpSpPr>
          <a:xfrm>
            <a:off x="11017556" y="8729146"/>
            <a:ext cx="6241744" cy="741988"/>
            <a:chOff x="0" y="0"/>
            <a:chExt cx="8322325" cy="989317"/>
          </a:xfrm>
        </p:grpSpPr>
        <p:sp>
          <p:nvSpPr>
            <p:cNvPr id="10" name="Freeform 10">
              <a:extLst>
                <a:ext uri="{FF2B5EF4-FFF2-40B4-BE49-F238E27FC236}">
                  <a16:creationId xmlns:a16="http://schemas.microsoft.com/office/drawing/2014/main" id="{223C9711-B921-48DA-B1C0-EA4BB6FF00B3}"/>
                </a:ext>
              </a:extLst>
            </p:cNvPr>
            <p:cNvSpPr/>
            <p:nvPr/>
          </p:nvSpPr>
          <p:spPr>
            <a:xfrm>
              <a:off x="0" y="0"/>
              <a:ext cx="571580" cy="394390"/>
            </a:xfrm>
            <a:custGeom>
              <a:avLst/>
              <a:gdLst/>
              <a:ahLst/>
              <a:cxnLst/>
              <a:rect l="l" t="t" r="r" b="b"/>
              <a:pathLst>
                <a:path w="571580" h="394390">
                  <a:moveTo>
                    <a:pt x="0" y="0"/>
                  </a:moveTo>
                  <a:lnTo>
                    <a:pt x="571580" y="0"/>
                  </a:lnTo>
                  <a:lnTo>
                    <a:pt x="571580" y="394390"/>
                  </a:lnTo>
                  <a:lnTo>
                    <a:pt x="0" y="3943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dirty="0"/>
            </a:p>
          </p:txBody>
        </p:sp>
        <p:sp>
          <p:nvSpPr>
            <p:cNvPr id="11" name="TextBox 11">
              <a:extLst>
                <a:ext uri="{FF2B5EF4-FFF2-40B4-BE49-F238E27FC236}">
                  <a16:creationId xmlns:a16="http://schemas.microsoft.com/office/drawing/2014/main" id="{AA6AF70A-3219-2EEF-A965-5026CFAD9ECD}"/>
                </a:ext>
              </a:extLst>
            </p:cNvPr>
            <p:cNvSpPr txBox="1"/>
            <p:nvPr/>
          </p:nvSpPr>
          <p:spPr>
            <a:xfrm>
              <a:off x="565332" y="261744"/>
              <a:ext cx="7756993" cy="727573"/>
            </a:xfrm>
            <a:prstGeom prst="rect">
              <a:avLst/>
            </a:prstGeom>
          </p:spPr>
          <p:txBody>
            <a:bodyPr lIns="0" tIns="0" rIns="0" bIns="0" rtlCol="0" anchor="t">
              <a:spAutoFit/>
            </a:bodyPr>
            <a:lstStyle/>
            <a:p>
              <a:pPr algn="l">
                <a:lnSpc>
                  <a:spcPts val="4569"/>
                </a:lnSpc>
              </a:pPr>
              <a:r>
                <a:rPr lang="en-US" sz="3263" dirty="0">
                  <a:solidFill>
                    <a:srgbClr val="FFFFFF"/>
                  </a:solidFill>
                  <a:latin typeface="Lato Bold"/>
                  <a:ea typeface="Lato Bold"/>
                  <a:cs typeface="Lato Bold"/>
                  <a:sym typeface="Lato Bold"/>
                </a:rPr>
                <a:t>Inspiring lives through learning</a:t>
              </a:r>
            </a:p>
          </p:txBody>
        </p:sp>
      </p:grpSp>
      <p:sp>
        <p:nvSpPr>
          <p:cNvPr id="2" name="Title 1">
            <a:extLst>
              <a:ext uri="{FF2B5EF4-FFF2-40B4-BE49-F238E27FC236}">
                <a16:creationId xmlns:a16="http://schemas.microsoft.com/office/drawing/2014/main" id="{F3471ED3-2AE5-AF5F-5385-CE01DC67CA20}"/>
              </a:ext>
            </a:extLst>
          </p:cNvPr>
          <p:cNvSpPr txBox="1">
            <a:spLocks/>
          </p:cNvSpPr>
          <p:nvPr/>
        </p:nvSpPr>
        <p:spPr>
          <a:xfrm>
            <a:off x="492222" y="534988"/>
            <a:ext cx="10515600" cy="7100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000" b="1" dirty="0">
                <a:solidFill>
                  <a:srgbClr val="002060"/>
                </a:solidFill>
                <a:latin typeface="Arial" panose="020B0604020202020204" pitchFamily="34" charset="0"/>
                <a:cs typeface="Arial" panose="020B0604020202020204" pitchFamily="34" charset="0"/>
              </a:rPr>
              <a:t>What subjects must they study?</a:t>
            </a:r>
          </a:p>
        </p:txBody>
      </p:sp>
      <p:sp>
        <p:nvSpPr>
          <p:cNvPr id="4" name="Content Placeholder 2">
            <a:extLst>
              <a:ext uri="{FF2B5EF4-FFF2-40B4-BE49-F238E27FC236}">
                <a16:creationId xmlns:a16="http://schemas.microsoft.com/office/drawing/2014/main" id="{21DB8251-016F-92A1-19A8-F1B9FC352830}"/>
              </a:ext>
            </a:extLst>
          </p:cNvPr>
          <p:cNvSpPr txBox="1">
            <a:spLocks/>
          </p:cNvSpPr>
          <p:nvPr/>
        </p:nvSpPr>
        <p:spPr>
          <a:xfrm>
            <a:off x="489174" y="1569124"/>
            <a:ext cx="16478471" cy="6070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solidFill>
                  <a:srgbClr val="031E43"/>
                </a:solidFill>
                <a:latin typeface="Arial" panose="020B0604020202020204" pitchFamily="34" charset="0"/>
                <a:cs typeface="Arial" panose="020B0604020202020204" pitchFamily="34" charset="0"/>
              </a:rPr>
              <a:t>The Core (30 hours per cycle):</a:t>
            </a:r>
          </a:p>
          <a:p>
            <a:pPr marL="342900" indent="-342900" algn="l">
              <a:buFont typeface="Arial" panose="020B0604020202020204" pitchFamily="34" charset="0"/>
              <a:buChar char="•"/>
            </a:pPr>
            <a:r>
              <a:rPr lang="en-GB" sz="2800" dirty="0">
                <a:solidFill>
                  <a:srgbClr val="031E43"/>
                </a:solidFill>
                <a:latin typeface="Arial" panose="020B0604020202020204" pitchFamily="34" charset="0"/>
                <a:cs typeface="Arial" panose="020B0604020202020204" pitchFamily="34" charset="0"/>
              </a:rPr>
              <a:t>English Language and Literature GCSEs (9 hours)</a:t>
            </a:r>
          </a:p>
          <a:p>
            <a:pPr marL="342900" indent="-342900" algn="l">
              <a:buFont typeface="Arial" panose="020B0604020202020204" pitchFamily="34" charset="0"/>
              <a:buChar char="•"/>
            </a:pPr>
            <a:r>
              <a:rPr lang="en-GB" sz="2800" dirty="0">
                <a:solidFill>
                  <a:srgbClr val="031E43"/>
                </a:solidFill>
                <a:latin typeface="Arial" panose="020B0604020202020204" pitchFamily="34" charset="0"/>
                <a:cs typeface="Arial" panose="020B0604020202020204" pitchFamily="34" charset="0"/>
              </a:rPr>
              <a:t>Maths GCSE (8 hours)</a:t>
            </a:r>
          </a:p>
          <a:p>
            <a:pPr marL="342900" indent="-342900" algn="l">
              <a:buFont typeface="Arial" panose="020B0604020202020204" pitchFamily="34" charset="0"/>
              <a:buChar char="•"/>
            </a:pPr>
            <a:r>
              <a:rPr lang="en-GB" sz="2800" dirty="0">
                <a:solidFill>
                  <a:srgbClr val="031E43"/>
                </a:solidFill>
                <a:latin typeface="Arial" panose="020B0604020202020204" pitchFamily="34" charset="0"/>
                <a:cs typeface="Arial" panose="020B0604020202020204" pitchFamily="34" charset="0"/>
              </a:rPr>
              <a:t>Science GCSEs (2/3 GCSEs) (9 or 14 hours)</a:t>
            </a:r>
          </a:p>
          <a:p>
            <a:pPr marL="342900" indent="-342900" algn="l">
              <a:buFont typeface="Arial" panose="020B0604020202020204" pitchFamily="34" charset="0"/>
              <a:buChar char="•"/>
            </a:pPr>
            <a:r>
              <a:rPr lang="en-GB" sz="2800" dirty="0">
                <a:solidFill>
                  <a:srgbClr val="031E43"/>
                </a:solidFill>
                <a:latin typeface="Arial" panose="020B0604020202020204" pitchFamily="34" charset="0"/>
                <a:cs typeface="Arial" panose="020B0604020202020204" pitchFamily="34" charset="0"/>
              </a:rPr>
              <a:t>Sport and Games (not examined) (2 hours)</a:t>
            </a:r>
          </a:p>
          <a:p>
            <a:pPr marL="342900" indent="-342900" algn="l">
              <a:buFont typeface="Arial" panose="020B0604020202020204" pitchFamily="34" charset="0"/>
              <a:buChar char="•"/>
            </a:pPr>
            <a:r>
              <a:rPr lang="en-GB" sz="2800" dirty="0">
                <a:solidFill>
                  <a:srgbClr val="031E43"/>
                </a:solidFill>
                <a:latin typeface="Arial" panose="020B0604020202020204" pitchFamily="34" charset="0"/>
                <a:cs typeface="Arial" panose="020B0604020202020204" pitchFamily="34" charset="0"/>
              </a:rPr>
              <a:t>Education for Life and Religion &amp; Worldviews (not examined) (2 hours)</a:t>
            </a:r>
          </a:p>
          <a:p>
            <a:pPr marL="342900" indent="-342900" algn="l">
              <a:buFont typeface="Arial" panose="020B0604020202020204" pitchFamily="34" charset="0"/>
              <a:buChar char="•"/>
            </a:pPr>
            <a:endParaRPr lang="en-GB" sz="2800" dirty="0">
              <a:solidFill>
                <a:srgbClr val="031E43"/>
              </a:solidFill>
              <a:latin typeface="Arial" panose="020B0604020202020204" pitchFamily="34" charset="0"/>
              <a:cs typeface="Arial" panose="020B0604020202020204" pitchFamily="34" charset="0"/>
            </a:endParaRPr>
          </a:p>
          <a:p>
            <a:pPr algn="l"/>
            <a:r>
              <a:rPr lang="en-GB" sz="2800" dirty="0">
                <a:solidFill>
                  <a:srgbClr val="031E43"/>
                </a:solidFill>
                <a:latin typeface="Arial" panose="020B0604020202020204" pitchFamily="34" charset="0"/>
                <a:cs typeface="Arial" panose="020B0604020202020204" pitchFamily="34" charset="0"/>
              </a:rPr>
              <a:t>PLUS:</a:t>
            </a:r>
          </a:p>
          <a:p>
            <a:pPr algn="l"/>
            <a:r>
              <a:rPr lang="en-GB" sz="2800" dirty="0">
                <a:solidFill>
                  <a:srgbClr val="031E43"/>
                </a:solidFill>
                <a:latin typeface="Arial" panose="020B0604020202020204" pitchFamily="34" charset="0"/>
                <a:cs typeface="Arial" panose="020B0604020202020204" pitchFamily="34" charset="0"/>
              </a:rPr>
              <a:t>4 additional subjects – at LEAST ONE must be (Triple) Science, History, Geography, Computer Science or a Modern Foreign Language (French, German, Spanish or Mandarin) – 5 hours each per cycle (20 hours in total per cycle)</a:t>
            </a:r>
          </a:p>
        </p:txBody>
      </p:sp>
    </p:spTree>
    <p:extLst>
      <p:ext uri="{BB962C8B-B14F-4D97-AF65-F5344CB8AC3E}">
        <p14:creationId xmlns:p14="http://schemas.microsoft.com/office/powerpoint/2010/main" val="953328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95667-CBE7-5651-1DC0-EF71500C8442}"/>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B44B5FAA-3560-0625-375C-F43D249D812F}"/>
              </a:ext>
            </a:extLst>
          </p:cNvPr>
          <p:cNvSpPr txBox="1"/>
          <p:nvPr/>
        </p:nvSpPr>
        <p:spPr>
          <a:xfrm>
            <a:off x="13115435" y="8126001"/>
            <a:ext cx="3852210" cy="1014730"/>
          </a:xfrm>
          <a:prstGeom prst="rect">
            <a:avLst/>
          </a:prstGeom>
        </p:spPr>
        <p:txBody>
          <a:bodyPr lIns="0" tIns="0" rIns="0" bIns="0" rtlCol="0" anchor="t">
            <a:spAutoFit/>
          </a:bodyPr>
          <a:lstStyle/>
          <a:p>
            <a:pPr algn="r">
              <a:lnSpc>
                <a:spcPts val="3919"/>
              </a:lnSpc>
            </a:pPr>
            <a:r>
              <a:rPr lang="en-US" sz="2799" spc="279" dirty="0">
                <a:solidFill>
                  <a:srgbClr val="FBFADA"/>
                </a:solidFill>
                <a:latin typeface="Telegraf Bold"/>
                <a:ea typeface="Telegraf Bold"/>
                <a:cs typeface="Telegraf Bold"/>
                <a:sym typeface="Telegraf Bold"/>
              </a:rPr>
              <a:t>SDG PROGRESS REPORT 2025</a:t>
            </a:r>
          </a:p>
        </p:txBody>
      </p:sp>
      <p:grpSp>
        <p:nvGrpSpPr>
          <p:cNvPr id="5" name="Group 5">
            <a:extLst>
              <a:ext uri="{FF2B5EF4-FFF2-40B4-BE49-F238E27FC236}">
                <a16:creationId xmlns:a16="http://schemas.microsoft.com/office/drawing/2014/main" id="{34C7756C-50DA-F9D1-F55F-559B7BD1C373}"/>
              </a:ext>
            </a:extLst>
          </p:cNvPr>
          <p:cNvGrpSpPr/>
          <p:nvPr/>
        </p:nvGrpSpPr>
        <p:grpSpPr>
          <a:xfrm>
            <a:off x="0" y="8086209"/>
            <a:ext cx="18288000" cy="2200791"/>
            <a:chOff x="0" y="0"/>
            <a:chExt cx="3383011" cy="407114"/>
          </a:xfrm>
        </p:grpSpPr>
        <p:sp>
          <p:nvSpPr>
            <p:cNvPr id="6" name="Freeform 6">
              <a:extLst>
                <a:ext uri="{FF2B5EF4-FFF2-40B4-BE49-F238E27FC236}">
                  <a16:creationId xmlns:a16="http://schemas.microsoft.com/office/drawing/2014/main" id="{FF73B887-7040-C3D2-D913-D3F38ED52666}"/>
                </a:ext>
              </a:extLst>
            </p:cNvPr>
            <p:cNvSpPr/>
            <p:nvPr/>
          </p:nvSpPr>
          <p:spPr>
            <a:xfrm>
              <a:off x="0" y="0"/>
              <a:ext cx="3383011" cy="407114"/>
            </a:xfrm>
            <a:custGeom>
              <a:avLst/>
              <a:gdLst/>
              <a:ahLst/>
              <a:cxnLst/>
              <a:rect l="l" t="t" r="r" b="b"/>
              <a:pathLst>
                <a:path w="3383011" h="407114">
                  <a:moveTo>
                    <a:pt x="0" y="0"/>
                  </a:moveTo>
                  <a:lnTo>
                    <a:pt x="3383011" y="0"/>
                  </a:lnTo>
                  <a:lnTo>
                    <a:pt x="3383011" y="407114"/>
                  </a:lnTo>
                  <a:lnTo>
                    <a:pt x="0" y="407114"/>
                  </a:lnTo>
                  <a:close/>
                </a:path>
              </a:pathLst>
            </a:custGeom>
            <a:solidFill>
              <a:srgbClr val="031E43"/>
            </a:solidFill>
          </p:spPr>
          <p:txBody>
            <a:bodyPr/>
            <a:lstStyle/>
            <a:p>
              <a:endParaRPr lang="en-GB" dirty="0"/>
            </a:p>
          </p:txBody>
        </p:sp>
      </p:grpSp>
      <p:sp>
        <p:nvSpPr>
          <p:cNvPr id="7" name="Freeform 7">
            <a:extLst>
              <a:ext uri="{FF2B5EF4-FFF2-40B4-BE49-F238E27FC236}">
                <a16:creationId xmlns:a16="http://schemas.microsoft.com/office/drawing/2014/main" id="{A5D56081-AEB7-0F0C-64D1-772E7304CB3C}"/>
              </a:ext>
            </a:extLst>
          </p:cNvPr>
          <p:cNvSpPr/>
          <p:nvPr/>
        </p:nvSpPr>
        <p:spPr>
          <a:xfrm>
            <a:off x="1028700" y="8680888"/>
            <a:ext cx="2967046" cy="904949"/>
          </a:xfrm>
          <a:custGeom>
            <a:avLst/>
            <a:gdLst/>
            <a:ahLst/>
            <a:cxnLst/>
            <a:rect l="l" t="t" r="r" b="b"/>
            <a:pathLst>
              <a:path w="2967046" h="904949">
                <a:moveTo>
                  <a:pt x="0" y="0"/>
                </a:moveTo>
                <a:lnTo>
                  <a:pt x="2967046" y="0"/>
                </a:lnTo>
                <a:lnTo>
                  <a:pt x="2967046" y="904949"/>
                </a:lnTo>
                <a:lnTo>
                  <a:pt x="0" y="904949"/>
                </a:lnTo>
                <a:lnTo>
                  <a:pt x="0" y="0"/>
                </a:lnTo>
                <a:close/>
              </a:path>
            </a:pathLst>
          </a:custGeom>
          <a:blipFill>
            <a:blip r:embed="rId2"/>
            <a:stretch>
              <a:fillRect/>
            </a:stretch>
          </a:blipFill>
        </p:spPr>
        <p:txBody>
          <a:bodyPr/>
          <a:lstStyle/>
          <a:p>
            <a:endParaRPr lang="en-GB" dirty="0"/>
          </a:p>
        </p:txBody>
      </p:sp>
      <p:sp>
        <p:nvSpPr>
          <p:cNvPr id="8" name="AutoShape 8">
            <a:extLst>
              <a:ext uri="{FF2B5EF4-FFF2-40B4-BE49-F238E27FC236}">
                <a16:creationId xmlns:a16="http://schemas.microsoft.com/office/drawing/2014/main" id="{9F995FD7-D152-ED38-4174-16A205643260}"/>
              </a:ext>
            </a:extLst>
          </p:cNvPr>
          <p:cNvSpPr/>
          <p:nvPr/>
        </p:nvSpPr>
        <p:spPr>
          <a:xfrm flipV="1">
            <a:off x="0" y="8086209"/>
            <a:ext cx="18288000" cy="0"/>
          </a:xfrm>
          <a:prstGeom prst="line">
            <a:avLst/>
          </a:prstGeom>
          <a:ln w="95250" cap="flat">
            <a:solidFill>
              <a:srgbClr val="00A6CE"/>
            </a:solidFill>
            <a:prstDash val="solid"/>
            <a:headEnd type="none" w="sm" len="sm"/>
            <a:tailEnd type="none" w="sm" len="sm"/>
          </a:ln>
        </p:spPr>
        <p:txBody>
          <a:bodyPr/>
          <a:lstStyle/>
          <a:p>
            <a:endParaRPr lang="en-GB" dirty="0"/>
          </a:p>
        </p:txBody>
      </p:sp>
      <p:grpSp>
        <p:nvGrpSpPr>
          <p:cNvPr id="9" name="Group 9">
            <a:extLst>
              <a:ext uri="{FF2B5EF4-FFF2-40B4-BE49-F238E27FC236}">
                <a16:creationId xmlns:a16="http://schemas.microsoft.com/office/drawing/2014/main" id="{31263380-FB7C-943D-4044-E1EBEC989AAD}"/>
              </a:ext>
            </a:extLst>
          </p:cNvPr>
          <p:cNvGrpSpPr/>
          <p:nvPr/>
        </p:nvGrpSpPr>
        <p:grpSpPr>
          <a:xfrm>
            <a:off x="11017556" y="8729146"/>
            <a:ext cx="6241744" cy="741988"/>
            <a:chOff x="0" y="0"/>
            <a:chExt cx="8322325" cy="989317"/>
          </a:xfrm>
        </p:grpSpPr>
        <p:sp>
          <p:nvSpPr>
            <p:cNvPr id="10" name="Freeform 10">
              <a:extLst>
                <a:ext uri="{FF2B5EF4-FFF2-40B4-BE49-F238E27FC236}">
                  <a16:creationId xmlns:a16="http://schemas.microsoft.com/office/drawing/2014/main" id="{24F93741-30E4-CC7C-2010-454B2C3C96EF}"/>
                </a:ext>
              </a:extLst>
            </p:cNvPr>
            <p:cNvSpPr/>
            <p:nvPr/>
          </p:nvSpPr>
          <p:spPr>
            <a:xfrm>
              <a:off x="0" y="0"/>
              <a:ext cx="571580" cy="394390"/>
            </a:xfrm>
            <a:custGeom>
              <a:avLst/>
              <a:gdLst/>
              <a:ahLst/>
              <a:cxnLst/>
              <a:rect l="l" t="t" r="r" b="b"/>
              <a:pathLst>
                <a:path w="571580" h="394390">
                  <a:moveTo>
                    <a:pt x="0" y="0"/>
                  </a:moveTo>
                  <a:lnTo>
                    <a:pt x="571580" y="0"/>
                  </a:lnTo>
                  <a:lnTo>
                    <a:pt x="571580" y="394390"/>
                  </a:lnTo>
                  <a:lnTo>
                    <a:pt x="0" y="3943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dirty="0"/>
            </a:p>
          </p:txBody>
        </p:sp>
        <p:sp>
          <p:nvSpPr>
            <p:cNvPr id="11" name="TextBox 11">
              <a:extLst>
                <a:ext uri="{FF2B5EF4-FFF2-40B4-BE49-F238E27FC236}">
                  <a16:creationId xmlns:a16="http://schemas.microsoft.com/office/drawing/2014/main" id="{3FE7546F-270D-3649-780D-C4742A11735A}"/>
                </a:ext>
              </a:extLst>
            </p:cNvPr>
            <p:cNvSpPr txBox="1"/>
            <p:nvPr/>
          </p:nvSpPr>
          <p:spPr>
            <a:xfrm>
              <a:off x="565332" y="261744"/>
              <a:ext cx="7756993" cy="727573"/>
            </a:xfrm>
            <a:prstGeom prst="rect">
              <a:avLst/>
            </a:prstGeom>
          </p:spPr>
          <p:txBody>
            <a:bodyPr lIns="0" tIns="0" rIns="0" bIns="0" rtlCol="0" anchor="t">
              <a:spAutoFit/>
            </a:bodyPr>
            <a:lstStyle/>
            <a:p>
              <a:pPr algn="l">
                <a:lnSpc>
                  <a:spcPts val="4569"/>
                </a:lnSpc>
              </a:pPr>
              <a:r>
                <a:rPr lang="en-US" sz="3263" dirty="0">
                  <a:solidFill>
                    <a:srgbClr val="FFFFFF"/>
                  </a:solidFill>
                  <a:latin typeface="Lato Bold"/>
                  <a:ea typeface="Lato Bold"/>
                  <a:cs typeface="Lato Bold"/>
                  <a:sym typeface="Lato Bold"/>
                </a:rPr>
                <a:t>Inspiring lives through learning</a:t>
              </a:r>
            </a:p>
          </p:txBody>
        </p:sp>
      </p:grpSp>
      <p:sp>
        <p:nvSpPr>
          <p:cNvPr id="2" name="Title 1">
            <a:extLst>
              <a:ext uri="{FF2B5EF4-FFF2-40B4-BE49-F238E27FC236}">
                <a16:creationId xmlns:a16="http://schemas.microsoft.com/office/drawing/2014/main" id="{573F67AE-BEEA-7EB5-C5E4-D2D3695F33F9}"/>
              </a:ext>
            </a:extLst>
          </p:cNvPr>
          <p:cNvSpPr txBox="1">
            <a:spLocks/>
          </p:cNvSpPr>
          <p:nvPr/>
        </p:nvSpPr>
        <p:spPr>
          <a:xfrm>
            <a:off x="647056" y="462980"/>
            <a:ext cx="8339929" cy="710027"/>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000" b="1" dirty="0">
                <a:solidFill>
                  <a:srgbClr val="002060"/>
                </a:solidFill>
                <a:latin typeface="Arial" panose="020B0604020202020204" pitchFamily="34" charset="0"/>
                <a:cs typeface="Arial" panose="020B0604020202020204" pitchFamily="34" charset="0"/>
              </a:rPr>
              <a:t>What are the optional subjects that they can study?</a:t>
            </a:r>
          </a:p>
        </p:txBody>
      </p:sp>
      <p:sp>
        <p:nvSpPr>
          <p:cNvPr id="4" name="Rectangle 3">
            <a:extLst>
              <a:ext uri="{FF2B5EF4-FFF2-40B4-BE49-F238E27FC236}">
                <a16:creationId xmlns:a16="http://schemas.microsoft.com/office/drawing/2014/main" id="{2347A7A8-4533-AE05-1801-8983E7F4B496}"/>
              </a:ext>
            </a:extLst>
          </p:cNvPr>
          <p:cNvSpPr txBox="1">
            <a:spLocks noChangeArrowheads="1"/>
          </p:cNvSpPr>
          <p:nvPr/>
        </p:nvSpPr>
        <p:spPr>
          <a:xfrm>
            <a:off x="2087216" y="1187031"/>
            <a:ext cx="4471538" cy="609244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000" dirty="0">
                <a:solidFill>
                  <a:schemeClr val="tx2">
                    <a:lumMod val="50000"/>
                  </a:schemeClr>
                </a:solidFill>
                <a:latin typeface="Arial" panose="020B0604020202020204" pitchFamily="34" charset="0"/>
                <a:cs typeface="Arial" panose="020B0604020202020204" pitchFamily="34" charset="0"/>
              </a:rPr>
              <a:t>Art &amp; Design - 3D Design</a:t>
            </a:r>
          </a:p>
          <a:p>
            <a:pPr algn="l"/>
            <a:r>
              <a:rPr lang="en-GB" sz="2000" dirty="0">
                <a:solidFill>
                  <a:schemeClr val="tx2">
                    <a:lumMod val="50000"/>
                  </a:schemeClr>
                </a:solidFill>
                <a:latin typeface="Arial" panose="020B0604020202020204" pitchFamily="34" charset="0"/>
                <a:cs typeface="Arial" panose="020B0604020202020204" pitchFamily="34" charset="0"/>
              </a:rPr>
              <a:t>Art &amp; Design - Fine Art</a:t>
            </a:r>
          </a:p>
          <a:p>
            <a:pPr algn="l"/>
            <a:r>
              <a:rPr lang="en-GB" sz="2000" dirty="0">
                <a:solidFill>
                  <a:schemeClr val="tx2">
                    <a:lumMod val="50000"/>
                  </a:schemeClr>
                </a:solidFill>
                <a:latin typeface="Arial" panose="020B0604020202020204" pitchFamily="34" charset="0"/>
                <a:cs typeface="Arial" panose="020B0604020202020204" pitchFamily="34" charset="0"/>
              </a:rPr>
              <a:t>Art &amp; Design – Photography</a:t>
            </a:r>
          </a:p>
          <a:p>
            <a:pPr algn="l"/>
            <a:r>
              <a:rPr lang="en-GB" sz="2000" dirty="0">
                <a:solidFill>
                  <a:srgbClr val="FF0066"/>
                </a:solidFill>
                <a:latin typeface="Arial" panose="020B0604020202020204" pitchFamily="34" charset="0"/>
                <a:cs typeface="Arial" panose="020B0604020202020204" pitchFamily="34" charset="0"/>
              </a:rPr>
              <a:t>Astronomy **</a:t>
            </a:r>
          </a:p>
          <a:p>
            <a:pPr algn="l"/>
            <a:r>
              <a:rPr lang="en-GB" sz="2000" dirty="0">
                <a:solidFill>
                  <a:schemeClr val="tx2">
                    <a:lumMod val="50000"/>
                  </a:schemeClr>
                </a:solidFill>
                <a:latin typeface="Arial" panose="020B0604020202020204" pitchFamily="34" charset="0"/>
                <a:cs typeface="Arial" panose="020B0604020202020204" pitchFamily="34" charset="0"/>
              </a:rPr>
              <a:t>Business Studies </a:t>
            </a:r>
          </a:p>
          <a:p>
            <a:pPr algn="l"/>
            <a:r>
              <a:rPr lang="en-GB" sz="2000" dirty="0">
                <a:solidFill>
                  <a:srgbClr val="7030A0"/>
                </a:solidFill>
                <a:latin typeface="Arial" panose="020B0604020202020204" pitchFamily="34" charset="0"/>
                <a:cs typeface="Arial" panose="020B0604020202020204" pitchFamily="34" charset="0"/>
              </a:rPr>
              <a:t>Vocational Business: Retail Business (WJEC Level 2)</a:t>
            </a:r>
          </a:p>
          <a:p>
            <a:pPr algn="l"/>
            <a:r>
              <a:rPr lang="en-GB" sz="2000" dirty="0">
                <a:solidFill>
                  <a:schemeClr val="tx2">
                    <a:lumMod val="50000"/>
                  </a:schemeClr>
                </a:solidFill>
                <a:latin typeface="Arial" panose="020B0604020202020204" pitchFamily="34" charset="0"/>
                <a:cs typeface="Arial" panose="020B0604020202020204" pitchFamily="34" charset="0"/>
              </a:rPr>
              <a:t>Computer Science</a:t>
            </a:r>
          </a:p>
          <a:p>
            <a:pPr algn="l"/>
            <a:r>
              <a:rPr lang="en-GB" sz="2000" dirty="0">
                <a:solidFill>
                  <a:srgbClr val="7030A0"/>
                </a:solidFill>
                <a:latin typeface="Arial" panose="020B0604020202020204" pitchFamily="34" charset="0"/>
                <a:cs typeface="Arial" panose="020B0604020202020204" pitchFamily="34" charset="0"/>
              </a:rPr>
              <a:t>Creative ICT – iMedia (Cambridge  National Award Level 2)</a:t>
            </a:r>
          </a:p>
          <a:p>
            <a:pPr algn="l"/>
            <a:r>
              <a:rPr lang="en-GB" sz="2000" dirty="0">
                <a:solidFill>
                  <a:schemeClr val="tx2">
                    <a:lumMod val="50000"/>
                  </a:schemeClr>
                </a:solidFill>
                <a:latin typeface="Arial" panose="020B0604020202020204" pitchFamily="34" charset="0"/>
                <a:cs typeface="Arial" panose="020B0604020202020204" pitchFamily="34" charset="0"/>
              </a:rPr>
              <a:t>Dance</a:t>
            </a:r>
          </a:p>
          <a:p>
            <a:pPr algn="l"/>
            <a:r>
              <a:rPr lang="en-GB" sz="2000" dirty="0">
                <a:solidFill>
                  <a:schemeClr val="tx2">
                    <a:lumMod val="50000"/>
                  </a:schemeClr>
                </a:solidFill>
                <a:latin typeface="Arial" panose="020B0604020202020204" pitchFamily="34" charset="0"/>
                <a:cs typeface="Arial" panose="020B0604020202020204" pitchFamily="34" charset="0"/>
              </a:rPr>
              <a:t>Drama</a:t>
            </a:r>
          </a:p>
          <a:p>
            <a:pPr algn="l"/>
            <a:r>
              <a:rPr lang="en-GB" sz="2000" dirty="0">
                <a:solidFill>
                  <a:schemeClr val="tx2">
                    <a:lumMod val="50000"/>
                  </a:schemeClr>
                </a:solidFill>
                <a:latin typeface="Arial" panose="020B0604020202020204" pitchFamily="34" charset="0"/>
                <a:cs typeface="Arial" panose="020B0604020202020204" pitchFamily="34" charset="0"/>
              </a:rPr>
              <a:t>Food Preparation &amp; Nutrition</a:t>
            </a:r>
          </a:p>
          <a:p>
            <a:pPr algn="l"/>
            <a:r>
              <a:rPr lang="en-GB" sz="2000" dirty="0">
                <a:solidFill>
                  <a:schemeClr val="tx2">
                    <a:lumMod val="50000"/>
                  </a:schemeClr>
                </a:solidFill>
                <a:latin typeface="Arial" panose="020B0604020202020204" pitchFamily="34" charset="0"/>
                <a:cs typeface="Arial" panose="020B0604020202020204" pitchFamily="34" charset="0"/>
              </a:rPr>
              <a:t>D&amp;T (Product Design)</a:t>
            </a:r>
          </a:p>
          <a:p>
            <a:pPr algn="l"/>
            <a:r>
              <a:rPr lang="en-GB" sz="2000" dirty="0">
                <a:latin typeface="Arial" panose="020B0604020202020204" pitchFamily="34" charset="0"/>
                <a:cs typeface="Arial" panose="020B0604020202020204" pitchFamily="34" charset="0"/>
              </a:rPr>
              <a:t>D&amp;T (Textiles)</a:t>
            </a:r>
          </a:p>
          <a:p>
            <a:pPr algn="l">
              <a:buFontTx/>
              <a:buNone/>
            </a:pPr>
            <a:endParaRPr lang="en-GB" sz="2000" dirty="0">
              <a:latin typeface="Arial" panose="020B0604020202020204" pitchFamily="34" charset="0"/>
              <a:cs typeface="Arial" panose="020B0604020202020204" pitchFamily="34" charset="0"/>
            </a:endParaRPr>
          </a:p>
          <a:p>
            <a:pPr algn="l"/>
            <a:endParaRPr lang="en-GB" sz="2000" dirty="0">
              <a:latin typeface="Arial" panose="020B0604020202020204" pitchFamily="34" charset="0"/>
              <a:cs typeface="Arial" panose="020B0604020202020204" pitchFamily="34" charset="0"/>
            </a:endParaRPr>
          </a:p>
        </p:txBody>
      </p:sp>
      <p:sp>
        <p:nvSpPr>
          <p:cNvPr id="12" name="Rectangle 4">
            <a:extLst>
              <a:ext uri="{FF2B5EF4-FFF2-40B4-BE49-F238E27FC236}">
                <a16:creationId xmlns:a16="http://schemas.microsoft.com/office/drawing/2014/main" id="{430B1950-5E25-C8FC-925A-62B4932018B0}"/>
              </a:ext>
            </a:extLst>
          </p:cNvPr>
          <p:cNvSpPr txBox="1">
            <a:spLocks noChangeArrowheads="1"/>
          </p:cNvSpPr>
          <p:nvPr/>
        </p:nvSpPr>
        <p:spPr>
          <a:xfrm>
            <a:off x="7009645" y="1180019"/>
            <a:ext cx="3954679" cy="5629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solidFill>
                  <a:schemeClr val="tx2">
                    <a:lumMod val="50000"/>
                  </a:schemeClr>
                </a:solidFill>
                <a:latin typeface="Arial" panose="020B0604020202020204" pitchFamily="34" charset="0"/>
                <a:cs typeface="Arial" panose="020B0604020202020204" pitchFamily="34" charset="0"/>
              </a:rPr>
              <a:t>French</a:t>
            </a:r>
          </a:p>
          <a:p>
            <a:pPr marL="0" indent="0">
              <a:buNone/>
            </a:pPr>
            <a:r>
              <a:rPr lang="en-GB" sz="2000" dirty="0">
                <a:solidFill>
                  <a:srgbClr val="7030A0"/>
                </a:solidFill>
                <a:latin typeface="Arial" panose="020B0604020202020204" pitchFamily="34" charset="0"/>
                <a:cs typeface="Arial" panose="020B0604020202020204" pitchFamily="34" charset="0"/>
              </a:rPr>
              <a:t>Health &amp; Social Care (BTEC Level 2)</a:t>
            </a:r>
          </a:p>
          <a:p>
            <a:pPr marL="0" indent="0">
              <a:buNone/>
            </a:pPr>
            <a:r>
              <a:rPr lang="en-GB" sz="2000" dirty="0">
                <a:solidFill>
                  <a:schemeClr val="tx2">
                    <a:lumMod val="50000"/>
                  </a:schemeClr>
                </a:solidFill>
                <a:latin typeface="Arial" panose="020B0604020202020204" pitchFamily="34" charset="0"/>
                <a:cs typeface="Arial" panose="020B0604020202020204" pitchFamily="34" charset="0"/>
              </a:rPr>
              <a:t>Geography</a:t>
            </a:r>
          </a:p>
          <a:p>
            <a:pPr marL="0" indent="0">
              <a:buNone/>
            </a:pPr>
            <a:r>
              <a:rPr lang="en-GB" sz="2000" dirty="0">
                <a:solidFill>
                  <a:schemeClr val="tx2">
                    <a:lumMod val="50000"/>
                  </a:schemeClr>
                </a:solidFill>
                <a:latin typeface="Arial" panose="020B0604020202020204" pitchFamily="34" charset="0"/>
                <a:cs typeface="Arial" panose="020B0604020202020204" pitchFamily="34" charset="0"/>
              </a:rPr>
              <a:t>German </a:t>
            </a:r>
          </a:p>
          <a:p>
            <a:pPr marL="0" indent="0">
              <a:buNone/>
            </a:pPr>
            <a:r>
              <a:rPr lang="en-GB" sz="2000" dirty="0">
                <a:solidFill>
                  <a:schemeClr val="tx2">
                    <a:lumMod val="50000"/>
                  </a:schemeClr>
                </a:solidFill>
                <a:latin typeface="Arial" panose="020B0604020202020204" pitchFamily="34" charset="0"/>
                <a:cs typeface="Arial" panose="020B0604020202020204" pitchFamily="34" charset="0"/>
              </a:rPr>
              <a:t>History</a:t>
            </a:r>
          </a:p>
          <a:p>
            <a:pPr marL="0" indent="0">
              <a:buNone/>
            </a:pPr>
            <a:r>
              <a:rPr lang="en-GB" sz="2000" dirty="0">
                <a:solidFill>
                  <a:srgbClr val="FF0066"/>
                </a:solidFill>
                <a:latin typeface="Arial" panose="020B0604020202020204" pitchFamily="34" charset="0"/>
                <a:cs typeface="Arial" panose="020B0604020202020204" pitchFamily="34" charset="0"/>
              </a:rPr>
              <a:t>Latin **</a:t>
            </a:r>
          </a:p>
          <a:p>
            <a:pPr marL="0" indent="0">
              <a:buNone/>
            </a:pPr>
            <a:r>
              <a:rPr lang="en-GB" sz="2000" dirty="0">
                <a:solidFill>
                  <a:schemeClr val="tx2">
                    <a:lumMod val="50000"/>
                  </a:schemeClr>
                </a:solidFill>
                <a:latin typeface="Arial" panose="020B0604020202020204" pitchFamily="34" charset="0"/>
                <a:cs typeface="Arial" panose="020B0604020202020204" pitchFamily="34" charset="0"/>
              </a:rPr>
              <a:t>Mandarin</a:t>
            </a:r>
          </a:p>
          <a:p>
            <a:pPr marL="0" indent="0">
              <a:buNone/>
            </a:pPr>
            <a:r>
              <a:rPr lang="en-GB" sz="2000" dirty="0">
                <a:solidFill>
                  <a:schemeClr val="tx2">
                    <a:lumMod val="50000"/>
                  </a:schemeClr>
                </a:solidFill>
                <a:latin typeface="Arial" panose="020B0604020202020204" pitchFamily="34" charset="0"/>
                <a:cs typeface="Arial" panose="020B0604020202020204" pitchFamily="34" charset="0"/>
              </a:rPr>
              <a:t>Media Studies</a:t>
            </a:r>
          </a:p>
          <a:p>
            <a:pPr marL="0" indent="0">
              <a:buNone/>
            </a:pPr>
            <a:r>
              <a:rPr lang="en-GB" sz="2000" dirty="0">
                <a:solidFill>
                  <a:schemeClr val="tx2">
                    <a:lumMod val="50000"/>
                  </a:schemeClr>
                </a:solidFill>
                <a:latin typeface="Arial" panose="020B0604020202020204" pitchFamily="34" charset="0"/>
                <a:cs typeface="Arial" panose="020B0604020202020204" pitchFamily="34" charset="0"/>
              </a:rPr>
              <a:t>Music</a:t>
            </a:r>
          </a:p>
          <a:p>
            <a:pPr marL="0" indent="0">
              <a:buNone/>
            </a:pPr>
            <a:r>
              <a:rPr lang="en-GB" sz="2000" dirty="0">
                <a:solidFill>
                  <a:schemeClr val="tx2">
                    <a:lumMod val="50000"/>
                  </a:schemeClr>
                </a:solidFill>
                <a:latin typeface="Arial" panose="020B0604020202020204" pitchFamily="34" charset="0"/>
                <a:cs typeface="Arial" panose="020B0604020202020204" pitchFamily="34" charset="0"/>
              </a:rPr>
              <a:t>PE</a:t>
            </a:r>
          </a:p>
          <a:p>
            <a:pPr marL="0" indent="0">
              <a:buNone/>
            </a:pPr>
            <a:r>
              <a:rPr lang="en-GB" sz="2000" dirty="0">
                <a:solidFill>
                  <a:schemeClr val="tx2">
                    <a:lumMod val="50000"/>
                  </a:schemeClr>
                </a:solidFill>
                <a:latin typeface="Arial" panose="020B0604020202020204" pitchFamily="34" charset="0"/>
                <a:cs typeface="Arial" panose="020B0604020202020204" pitchFamily="34" charset="0"/>
              </a:rPr>
              <a:t>Religious Studies</a:t>
            </a:r>
          </a:p>
          <a:p>
            <a:pPr marL="0" indent="0">
              <a:buNone/>
            </a:pPr>
            <a:r>
              <a:rPr lang="en-GB" sz="2000" dirty="0">
                <a:solidFill>
                  <a:schemeClr val="tx2">
                    <a:lumMod val="50000"/>
                  </a:schemeClr>
                </a:solidFill>
                <a:latin typeface="Arial" panose="020B0604020202020204" pitchFamily="34" charset="0"/>
                <a:cs typeface="Arial" panose="020B0604020202020204" pitchFamily="34" charset="0"/>
              </a:rPr>
              <a:t>Sociology</a:t>
            </a:r>
          </a:p>
          <a:p>
            <a:pPr marL="0" indent="0">
              <a:buNone/>
            </a:pPr>
            <a:r>
              <a:rPr lang="en-GB" sz="2000" dirty="0">
                <a:solidFill>
                  <a:srgbClr val="7030A0"/>
                </a:solidFill>
                <a:latin typeface="Arial" panose="020B0604020202020204" pitchFamily="34" charset="0"/>
                <a:cs typeface="Arial" panose="020B0604020202020204" pitchFamily="34" charset="0"/>
              </a:rPr>
              <a:t>Sport (BTEC Level 2)</a:t>
            </a:r>
          </a:p>
          <a:p>
            <a:pPr marL="0" indent="0">
              <a:buNone/>
            </a:pPr>
            <a:r>
              <a:rPr lang="en-GB" sz="2000" dirty="0">
                <a:solidFill>
                  <a:schemeClr val="tx2">
                    <a:lumMod val="50000"/>
                  </a:schemeClr>
                </a:solidFill>
                <a:latin typeface="Arial" panose="020B0604020202020204" pitchFamily="34" charset="0"/>
                <a:cs typeface="Arial" panose="020B0604020202020204" pitchFamily="34" charset="0"/>
              </a:rPr>
              <a:t>Spanish</a:t>
            </a:r>
          </a:p>
          <a:p>
            <a:pPr marL="0" indent="0">
              <a:buNone/>
            </a:pPr>
            <a:r>
              <a:rPr lang="en-GB" sz="2000" dirty="0">
                <a:solidFill>
                  <a:srgbClr val="FF0000"/>
                </a:solidFill>
                <a:latin typeface="Arial" panose="020B0604020202020204" pitchFamily="34" charset="0"/>
                <a:cs typeface="Arial" panose="020B0604020202020204" pitchFamily="34" charset="0"/>
              </a:rPr>
              <a:t>Foundation Learning</a:t>
            </a:r>
          </a:p>
          <a:p>
            <a:pPr marL="0" indent="0">
              <a:buNone/>
            </a:pPr>
            <a:r>
              <a:rPr lang="en-GB" sz="2000" dirty="0">
                <a:solidFill>
                  <a:srgbClr val="00B0F0"/>
                </a:solidFill>
                <a:latin typeface="Arial" panose="020B0604020202020204" pitchFamily="34" charset="0"/>
                <a:cs typeface="Arial" panose="020B0604020202020204" pitchFamily="34" charset="0"/>
              </a:rPr>
              <a:t>Additional Languages</a:t>
            </a:r>
          </a:p>
          <a:p>
            <a:pPr marL="0" indent="0">
              <a:buNone/>
            </a:pPr>
            <a:endParaRPr lang="en-GB" sz="2000" dirty="0">
              <a:solidFill>
                <a:srgbClr val="00B0F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AF388B6-6F64-6113-874C-6A7B76737466}"/>
              </a:ext>
            </a:extLst>
          </p:cNvPr>
          <p:cNvSpPr txBox="1"/>
          <p:nvPr/>
        </p:nvSpPr>
        <p:spPr>
          <a:xfrm>
            <a:off x="13680504" y="179545"/>
            <a:ext cx="2880320" cy="7848302"/>
          </a:xfrm>
          <a:prstGeom prst="rect">
            <a:avLst/>
          </a:prstGeom>
          <a:noFill/>
        </p:spPr>
        <p:txBody>
          <a:bodyPr wrap="square" rtlCol="0">
            <a:spAutoFit/>
          </a:bodyPr>
          <a:lstStyle/>
          <a:p>
            <a:r>
              <a:rPr lang="en-GB" sz="2800" dirty="0"/>
              <a:t>The subjects in black text are GCSEs </a:t>
            </a:r>
          </a:p>
          <a:p>
            <a:endParaRPr lang="en-GB" sz="2800" dirty="0"/>
          </a:p>
          <a:p>
            <a:r>
              <a:rPr lang="en-GB" sz="2800" dirty="0">
                <a:solidFill>
                  <a:srgbClr val="7030A0"/>
                </a:solidFill>
              </a:rPr>
              <a:t>The ones in purple are Level 2 courses = equivalent to GCSEs</a:t>
            </a:r>
          </a:p>
          <a:p>
            <a:endParaRPr lang="en-GB" sz="2800" dirty="0">
              <a:solidFill>
                <a:srgbClr val="7030A0"/>
              </a:solidFill>
            </a:endParaRPr>
          </a:p>
          <a:p>
            <a:r>
              <a:rPr lang="en-GB" sz="2800" dirty="0">
                <a:solidFill>
                  <a:srgbClr val="FF0000"/>
                </a:solidFill>
              </a:rPr>
              <a:t>Foundation Learning is not a GCSE</a:t>
            </a:r>
          </a:p>
          <a:p>
            <a:endParaRPr lang="en-GB" sz="2800" dirty="0">
              <a:solidFill>
                <a:srgbClr val="7030A0"/>
              </a:solidFill>
            </a:endParaRPr>
          </a:p>
          <a:p>
            <a:r>
              <a:rPr lang="en-GB" sz="2800" dirty="0">
                <a:solidFill>
                  <a:srgbClr val="00B0F0"/>
                </a:solidFill>
              </a:rPr>
              <a:t>Home languages</a:t>
            </a:r>
          </a:p>
          <a:p>
            <a:endParaRPr lang="en-GB" sz="2800" dirty="0">
              <a:solidFill>
                <a:srgbClr val="7030A0"/>
              </a:solidFill>
            </a:endParaRPr>
          </a:p>
          <a:p>
            <a:r>
              <a:rPr lang="en-GB" sz="2800" dirty="0">
                <a:solidFill>
                  <a:srgbClr val="FF0066"/>
                </a:solidFill>
              </a:rPr>
              <a:t>** Studied after school</a:t>
            </a:r>
          </a:p>
        </p:txBody>
      </p:sp>
    </p:spTree>
    <p:extLst>
      <p:ext uri="{BB962C8B-B14F-4D97-AF65-F5344CB8AC3E}">
        <p14:creationId xmlns:p14="http://schemas.microsoft.com/office/powerpoint/2010/main" val="18863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 calcmode="lin" valueType="num">
                                      <p:cBhvr additive="base">
                                        <p:cTn id="2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 calcmode="lin" valueType="num">
                                      <p:cBhvr additive="base">
                                        <p:cTn id="3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anim calcmode="lin" valueType="num">
                                      <p:cBhvr additive="base">
                                        <p:cTn id="3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anim calcmode="lin" valueType="num">
                                      <p:cBhvr additive="base">
                                        <p:cTn id="39"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anim calcmode="lin" valueType="num">
                                      <p:cBhvr additive="base">
                                        <p:cTn id="43"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anim calcmode="lin" valueType="num">
                                      <p:cBhvr additive="base">
                                        <p:cTn id="47"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10" end="1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4">
                                            <p:txEl>
                                              <p:pRg st="11" end="11"/>
                                            </p:txEl>
                                          </p:spTgt>
                                        </p:tgtEl>
                                        <p:attrNameLst>
                                          <p:attrName>style.visibility</p:attrName>
                                        </p:attrNameLst>
                                      </p:cBhvr>
                                      <p:to>
                                        <p:strVal val="visible"/>
                                      </p:to>
                                    </p:set>
                                    <p:anim calcmode="lin" valueType="num">
                                      <p:cBhvr additive="base">
                                        <p:cTn id="51"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
                                            <p:txEl>
                                              <p:pRg st="11" end="11"/>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
                                            <p:txEl>
                                              <p:pRg st="12" end="12"/>
                                            </p:txEl>
                                          </p:spTgt>
                                        </p:tgtEl>
                                        <p:attrNameLst>
                                          <p:attrName>style.visibility</p:attrName>
                                        </p:attrNameLst>
                                      </p:cBhvr>
                                      <p:to>
                                        <p:strVal val="visible"/>
                                      </p:to>
                                    </p:set>
                                    <p:anim calcmode="lin" valueType="num">
                                      <p:cBhvr additive="base">
                                        <p:cTn id="55" dur="500" fill="hold"/>
                                        <p:tgtEl>
                                          <p:spTgt spid="4">
                                            <p:txEl>
                                              <p:pRg st="12" end="1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12" end="12"/>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2">
                                            <p:txEl>
                                              <p:pRg st="6" end="6"/>
                                            </p:txEl>
                                          </p:spTgt>
                                        </p:tgtEl>
                                        <p:attrNameLst>
                                          <p:attrName>style.visibility</p:attrName>
                                        </p:attrNameLst>
                                      </p:cBhvr>
                                      <p:to>
                                        <p:strVal val="visible"/>
                                      </p:to>
                                    </p:set>
                                    <p:anim calcmode="lin" valueType="num">
                                      <p:cBhvr additive="base">
                                        <p:cTn id="59" dur="5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2">
                                            <p:txEl>
                                              <p:pRg st="6" end="6"/>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12">
                                            <p:txEl>
                                              <p:pRg st="0" end="0"/>
                                            </p:txEl>
                                          </p:spTgt>
                                        </p:tgtEl>
                                        <p:attrNameLst>
                                          <p:attrName>style.visibility</p:attrName>
                                        </p:attrNameLst>
                                      </p:cBhvr>
                                      <p:to>
                                        <p:strVal val="visible"/>
                                      </p:to>
                                    </p:set>
                                    <p:anim calcmode="lin" valueType="num">
                                      <p:cBhvr additive="base">
                                        <p:cTn id="6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2">
                                            <p:txEl>
                                              <p:pRg st="1" end="1"/>
                                            </p:txEl>
                                          </p:spTgt>
                                        </p:tgtEl>
                                        <p:attrNameLst>
                                          <p:attrName>style.visibility</p:attrName>
                                        </p:attrNameLst>
                                      </p:cBhvr>
                                      <p:to>
                                        <p:strVal val="visible"/>
                                      </p:to>
                                    </p:set>
                                    <p:anim calcmode="lin" valueType="num">
                                      <p:cBhvr additive="base">
                                        <p:cTn id="6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2">
                                            <p:txEl>
                                              <p:pRg st="2" end="2"/>
                                            </p:txEl>
                                          </p:spTgt>
                                        </p:tgtEl>
                                        <p:attrNameLst>
                                          <p:attrName>style.visibility</p:attrName>
                                        </p:attrNameLst>
                                      </p:cBhvr>
                                      <p:to>
                                        <p:strVal val="visible"/>
                                      </p:to>
                                    </p:set>
                                    <p:anim calcmode="lin" valueType="num">
                                      <p:cBhvr additive="base">
                                        <p:cTn id="71"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12">
                                            <p:txEl>
                                              <p:pRg st="2" end="2"/>
                                            </p:txEl>
                                          </p:spTgt>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12">
                                            <p:txEl>
                                              <p:pRg st="3" end="3"/>
                                            </p:txEl>
                                          </p:spTgt>
                                        </p:tgtEl>
                                        <p:attrNameLst>
                                          <p:attrName>style.visibility</p:attrName>
                                        </p:attrNameLst>
                                      </p:cBhvr>
                                      <p:to>
                                        <p:strVal val="visible"/>
                                      </p:to>
                                    </p:set>
                                    <p:anim calcmode="lin" valueType="num">
                                      <p:cBhvr additive="base">
                                        <p:cTn id="75"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12">
                                            <p:txEl>
                                              <p:pRg st="3" end="3"/>
                                            </p:txEl>
                                          </p:spTgt>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12">
                                            <p:txEl>
                                              <p:pRg st="4" end="4"/>
                                            </p:txEl>
                                          </p:spTgt>
                                        </p:tgtEl>
                                        <p:attrNameLst>
                                          <p:attrName>style.visibility</p:attrName>
                                        </p:attrNameLst>
                                      </p:cBhvr>
                                      <p:to>
                                        <p:strVal val="visible"/>
                                      </p:to>
                                    </p:set>
                                    <p:anim calcmode="lin" valueType="num">
                                      <p:cBhvr additive="base">
                                        <p:cTn id="79"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2">
                                            <p:txEl>
                                              <p:pRg st="4" end="4"/>
                                            </p:txEl>
                                          </p:spTgt>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12">
                                            <p:txEl>
                                              <p:pRg st="5" end="5"/>
                                            </p:txEl>
                                          </p:spTgt>
                                        </p:tgtEl>
                                        <p:attrNameLst>
                                          <p:attrName>style.visibility</p:attrName>
                                        </p:attrNameLst>
                                      </p:cBhvr>
                                      <p:to>
                                        <p:strVal val="visible"/>
                                      </p:to>
                                    </p:set>
                                    <p:anim calcmode="lin" valueType="num">
                                      <p:cBhvr additive="base">
                                        <p:cTn id="83"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12">
                                            <p:txEl>
                                              <p:pRg st="5" end="5"/>
                                            </p:txEl>
                                          </p:spTgt>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12">
                                            <p:txEl>
                                              <p:pRg st="7" end="7"/>
                                            </p:txEl>
                                          </p:spTgt>
                                        </p:tgtEl>
                                        <p:attrNameLst>
                                          <p:attrName>style.visibility</p:attrName>
                                        </p:attrNameLst>
                                      </p:cBhvr>
                                      <p:to>
                                        <p:strVal val="visible"/>
                                      </p:to>
                                    </p:set>
                                    <p:anim calcmode="lin" valueType="num">
                                      <p:cBhvr additive="base">
                                        <p:cTn id="87" dur="500" fill="hold"/>
                                        <p:tgtEl>
                                          <p:spTgt spid="12">
                                            <p:txEl>
                                              <p:pRg st="7" end="7"/>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12">
                                            <p:txEl>
                                              <p:pRg st="7" end="7"/>
                                            </p:txEl>
                                          </p:spTgt>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12">
                                            <p:txEl>
                                              <p:pRg st="8" end="8"/>
                                            </p:txEl>
                                          </p:spTgt>
                                        </p:tgtEl>
                                        <p:attrNameLst>
                                          <p:attrName>style.visibility</p:attrName>
                                        </p:attrNameLst>
                                      </p:cBhvr>
                                      <p:to>
                                        <p:strVal val="visible"/>
                                      </p:to>
                                    </p:set>
                                    <p:anim calcmode="lin" valueType="num">
                                      <p:cBhvr additive="base">
                                        <p:cTn id="91" dur="500" fill="hold"/>
                                        <p:tgtEl>
                                          <p:spTgt spid="12">
                                            <p:txEl>
                                              <p:pRg st="8" end="8"/>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12">
                                            <p:txEl>
                                              <p:pRg st="8" end="8"/>
                                            </p:txEl>
                                          </p:spTgt>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12">
                                            <p:txEl>
                                              <p:pRg st="9" end="9"/>
                                            </p:txEl>
                                          </p:spTgt>
                                        </p:tgtEl>
                                        <p:attrNameLst>
                                          <p:attrName>style.visibility</p:attrName>
                                        </p:attrNameLst>
                                      </p:cBhvr>
                                      <p:to>
                                        <p:strVal val="visible"/>
                                      </p:to>
                                    </p:set>
                                    <p:anim calcmode="lin" valueType="num">
                                      <p:cBhvr additive="base">
                                        <p:cTn id="95" dur="500" fill="hold"/>
                                        <p:tgtEl>
                                          <p:spTgt spid="12">
                                            <p:txEl>
                                              <p:pRg st="9" end="9"/>
                                            </p:txEl>
                                          </p:spTgt>
                                        </p:tgtEl>
                                        <p:attrNameLst>
                                          <p:attrName>ppt_x</p:attrName>
                                        </p:attrNameLst>
                                      </p:cBhvr>
                                      <p:tavLst>
                                        <p:tav tm="0">
                                          <p:val>
                                            <p:strVal val="#ppt_x"/>
                                          </p:val>
                                        </p:tav>
                                        <p:tav tm="100000">
                                          <p:val>
                                            <p:strVal val="#ppt_x"/>
                                          </p:val>
                                        </p:tav>
                                      </p:tavLst>
                                    </p:anim>
                                    <p:anim calcmode="lin" valueType="num">
                                      <p:cBhvr additive="base">
                                        <p:cTn id="96" dur="500" fill="hold"/>
                                        <p:tgtEl>
                                          <p:spTgt spid="12">
                                            <p:txEl>
                                              <p:pRg st="9" end="9"/>
                                            </p:txEl>
                                          </p:spTgt>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12">
                                            <p:txEl>
                                              <p:pRg st="10" end="10"/>
                                            </p:txEl>
                                          </p:spTgt>
                                        </p:tgtEl>
                                        <p:attrNameLst>
                                          <p:attrName>style.visibility</p:attrName>
                                        </p:attrNameLst>
                                      </p:cBhvr>
                                      <p:to>
                                        <p:strVal val="visible"/>
                                      </p:to>
                                    </p:set>
                                    <p:anim calcmode="lin" valueType="num">
                                      <p:cBhvr additive="base">
                                        <p:cTn id="99" dur="500" fill="hold"/>
                                        <p:tgtEl>
                                          <p:spTgt spid="12">
                                            <p:txEl>
                                              <p:pRg st="10" end="10"/>
                                            </p:txEl>
                                          </p:spTgt>
                                        </p:tgtEl>
                                        <p:attrNameLst>
                                          <p:attrName>ppt_x</p:attrName>
                                        </p:attrNameLst>
                                      </p:cBhvr>
                                      <p:tavLst>
                                        <p:tav tm="0">
                                          <p:val>
                                            <p:strVal val="#ppt_x"/>
                                          </p:val>
                                        </p:tav>
                                        <p:tav tm="100000">
                                          <p:val>
                                            <p:strVal val="#ppt_x"/>
                                          </p:val>
                                        </p:tav>
                                      </p:tavLst>
                                    </p:anim>
                                    <p:anim calcmode="lin" valueType="num">
                                      <p:cBhvr additive="base">
                                        <p:cTn id="100" dur="500" fill="hold"/>
                                        <p:tgtEl>
                                          <p:spTgt spid="12">
                                            <p:txEl>
                                              <p:pRg st="10" end="10"/>
                                            </p:txEl>
                                          </p:spTgt>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12">
                                            <p:txEl>
                                              <p:pRg st="11" end="11"/>
                                            </p:txEl>
                                          </p:spTgt>
                                        </p:tgtEl>
                                        <p:attrNameLst>
                                          <p:attrName>style.visibility</p:attrName>
                                        </p:attrNameLst>
                                      </p:cBhvr>
                                      <p:to>
                                        <p:strVal val="visible"/>
                                      </p:to>
                                    </p:set>
                                    <p:anim calcmode="lin" valueType="num">
                                      <p:cBhvr additive="base">
                                        <p:cTn id="103" dur="500" fill="hold"/>
                                        <p:tgtEl>
                                          <p:spTgt spid="12">
                                            <p:txEl>
                                              <p:pRg st="11" end="11"/>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12">
                                            <p:txEl>
                                              <p:pRg st="11" end="11"/>
                                            </p:txEl>
                                          </p:spTgt>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12">
                                            <p:txEl>
                                              <p:pRg st="12" end="12"/>
                                            </p:txEl>
                                          </p:spTgt>
                                        </p:tgtEl>
                                        <p:attrNameLst>
                                          <p:attrName>style.visibility</p:attrName>
                                        </p:attrNameLst>
                                      </p:cBhvr>
                                      <p:to>
                                        <p:strVal val="visible"/>
                                      </p:to>
                                    </p:set>
                                    <p:anim calcmode="lin" valueType="num">
                                      <p:cBhvr additive="base">
                                        <p:cTn id="107" dur="500" fill="hold"/>
                                        <p:tgtEl>
                                          <p:spTgt spid="12">
                                            <p:txEl>
                                              <p:pRg st="12" end="12"/>
                                            </p:txEl>
                                          </p:spTgt>
                                        </p:tgtEl>
                                        <p:attrNameLst>
                                          <p:attrName>ppt_x</p:attrName>
                                        </p:attrNameLst>
                                      </p:cBhvr>
                                      <p:tavLst>
                                        <p:tav tm="0">
                                          <p:val>
                                            <p:strVal val="#ppt_x"/>
                                          </p:val>
                                        </p:tav>
                                        <p:tav tm="100000">
                                          <p:val>
                                            <p:strVal val="#ppt_x"/>
                                          </p:val>
                                        </p:tav>
                                      </p:tavLst>
                                    </p:anim>
                                    <p:anim calcmode="lin" valueType="num">
                                      <p:cBhvr additive="base">
                                        <p:cTn id="108" dur="500" fill="hold"/>
                                        <p:tgtEl>
                                          <p:spTgt spid="12">
                                            <p:txEl>
                                              <p:pRg st="12" end="12"/>
                                            </p:txEl>
                                          </p:spTgt>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12">
                                            <p:txEl>
                                              <p:pRg st="13" end="13"/>
                                            </p:txEl>
                                          </p:spTgt>
                                        </p:tgtEl>
                                        <p:attrNameLst>
                                          <p:attrName>style.visibility</p:attrName>
                                        </p:attrNameLst>
                                      </p:cBhvr>
                                      <p:to>
                                        <p:strVal val="visible"/>
                                      </p:to>
                                    </p:set>
                                    <p:anim calcmode="lin" valueType="num">
                                      <p:cBhvr additive="base">
                                        <p:cTn id="111" dur="500" fill="hold"/>
                                        <p:tgtEl>
                                          <p:spTgt spid="12">
                                            <p:txEl>
                                              <p:pRg st="13" end="13"/>
                                            </p:txEl>
                                          </p:spTgt>
                                        </p:tgtEl>
                                        <p:attrNameLst>
                                          <p:attrName>ppt_x</p:attrName>
                                        </p:attrNameLst>
                                      </p:cBhvr>
                                      <p:tavLst>
                                        <p:tav tm="0">
                                          <p:val>
                                            <p:strVal val="#ppt_x"/>
                                          </p:val>
                                        </p:tav>
                                        <p:tav tm="100000">
                                          <p:val>
                                            <p:strVal val="#ppt_x"/>
                                          </p:val>
                                        </p:tav>
                                      </p:tavLst>
                                    </p:anim>
                                    <p:anim calcmode="lin" valueType="num">
                                      <p:cBhvr additive="base">
                                        <p:cTn id="112" dur="500" fill="hold"/>
                                        <p:tgtEl>
                                          <p:spTgt spid="12">
                                            <p:txEl>
                                              <p:pRg st="13" end="13"/>
                                            </p:txEl>
                                          </p:spTgt>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12">
                                            <p:txEl>
                                              <p:pRg st="14" end="14"/>
                                            </p:txEl>
                                          </p:spTgt>
                                        </p:tgtEl>
                                        <p:attrNameLst>
                                          <p:attrName>style.visibility</p:attrName>
                                        </p:attrNameLst>
                                      </p:cBhvr>
                                      <p:to>
                                        <p:strVal val="visible"/>
                                      </p:to>
                                    </p:set>
                                    <p:anim calcmode="lin" valueType="num">
                                      <p:cBhvr additive="base">
                                        <p:cTn id="115" dur="500" fill="hold"/>
                                        <p:tgtEl>
                                          <p:spTgt spid="12">
                                            <p:txEl>
                                              <p:pRg st="14" end="14"/>
                                            </p:txEl>
                                          </p:spTgt>
                                        </p:tgtEl>
                                        <p:attrNameLst>
                                          <p:attrName>ppt_x</p:attrName>
                                        </p:attrNameLst>
                                      </p:cBhvr>
                                      <p:tavLst>
                                        <p:tav tm="0">
                                          <p:val>
                                            <p:strVal val="#ppt_x"/>
                                          </p:val>
                                        </p:tav>
                                        <p:tav tm="100000">
                                          <p:val>
                                            <p:strVal val="#ppt_x"/>
                                          </p:val>
                                        </p:tav>
                                      </p:tavLst>
                                    </p:anim>
                                    <p:anim calcmode="lin" valueType="num">
                                      <p:cBhvr additive="base">
                                        <p:cTn id="116" dur="500" fill="hold"/>
                                        <p:tgtEl>
                                          <p:spTgt spid="12">
                                            <p:txEl>
                                              <p:pRg st="14" end="14"/>
                                            </p:txEl>
                                          </p:spTgt>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12">
                                            <p:txEl>
                                              <p:pRg st="15" end="15"/>
                                            </p:txEl>
                                          </p:spTgt>
                                        </p:tgtEl>
                                        <p:attrNameLst>
                                          <p:attrName>style.visibility</p:attrName>
                                        </p:attrNameLst>
                                      </p:cBhvr>
                                      <p:to>
                                        <p:strVal val="visible"/>
                                      </p:to>
                                    </p:set>
                                    <p:anim calcmode="lin" valueType="num">
                                      <p:cBhvr additive="base">
                                        <p:cTn id="119" dur="500" fill="hold"/>
                                        <p:tgtEl>
                                          <p:spTgt spid="12">
                                            <p:txEl>
                                              <p:pRg st="15" end="15"/>
                                            </p:txEl>
                                          </p:spTgt>
                                        </p:tgtEl>
                                        <p:attrNameLst>
                                          <p:attrName>ppt_x</p:attrName>
                                        </p:attrNameLst>
                                      </p:cBhvr>
                                      <p:tavLst>
                                        <p:tav tm="0">
                                          <p:val>
                                            <p:strVal val="#ppt_x"/>
                                          </p:val>
                                        </p:tav>
                                        <p:tav tm="100000">
                                          <p:val>
                                            <p:strVal val="#ppt_x"/>
                                          </p:val>
                                        </p:tav>
                                      </p:tavLst>
                                    </p:anim>
                                    <p:anim calcmode="lin" valueType="num">
                                      <p:cBhvr additive="base">
                                        <p:cTn id="120" dur="500" fill="hold"/>
                                        <p:tgtEl>
                                          <p:spTgt spid="12">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ain School PowerPoint Presentation Template 24-25" id="{2F8BFE7F-F1AB-4B2E-B8BE-96547A3D67F4}" vid="{CF2DFD91-B591-440C-9AE1-E1383C504CA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5f70610-2a91-4294-9de5-58f0edf80db7" xsi:nil="true"/>
    <lcf76f155ced4ddcb4097134ff3c332f xmlns="fe1c761a-e36e-4d87-937d-121e31091697">
      <Terms xmlns="http://schemas.microsoft.com/office/infopath/2007/PartnerControls"/>
    </lcf76f155ced4ddcb4097134ff3c332f>
    <SharedWithUsers xmlns="35f70610-2a91-4294-9de5-58f0edf80db7">
      <UserInfo>
        <DisplayName>C Johnson</DisplayName>
        <AccountId>39</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DE4B5109E943745B2E8DBB9ACD84EA2" ma:contentTypeVersion="18" ma:contentTypeDescription="Create a new document." ma:contentTypeScope="" ma:versionID="e7477e6de1ee6330ce20068abd60f23a">
  <xsd:schema xmlns:xsd="http://www.w3.org/2001/XMLSchema" xmlns:xs="http://www.w3.org/2001/XMLSchema" xmlns:p="http://schemas.microsoft.com/office/2006/metadata/properties" xmlns:ns2="35f70610-2a91-4294-9de5-58f0edf80db7" xmlns:ns3="fe1c761a-e36e-4d87-937d-121e31091697" targetNamespace="http://schemas.microsoft.com/office/2006/metadata/properties" ma:root="true" ma:fieldsID="da98b64468f0e2e8fee2f98a77890890" ns2:_="" ns3:_="">
    <xsd:import namespace="35f70610-2a91-4294-9de5-58f0edf80db7"/>
    <xsd:import namespace="fe1c761a-e36e-4d87-937d-121e3109169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f70610-2a91-4294-9de5-58f0edf80db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27c3ff8-d710-4dbf-8cb8-eb2dd5f02539}" ma:internalName="TaxCatchAll" ma:showField="CatchAllData" ma:web="35f70610-2a91-4294-9de5-58f0edf80db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e1c761a-e36e-4d87-937d-121e3109169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1d01cdb-71a4-421f-907f-39d932093cf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867EAA9-11F0-4A37-81DF-29B75B9629F1}">
  <ds:schemaRefs>
    <ds:schemaRef ds:uri="http://schemas.microsoft.com/office/2006/metadata/properties"/>
    <ds:schemaRef ds:uri="http://schemas.microsoft.com/office/infopath/2007/PartnerControls"/>
    <ds:schemaRef ds:uri="35f70610-2a91-4294-9de5-58f0edf80db7"/>
    <ds:schemaRef ds:uri="fe1c761a-e36e-4d87-937d-121e31091697"/>
  </ds:schemaRefs>
</ds:datastoreItem>
</file>

<file path=customXml/itemProps2.xml><?xml version="1.0" encoding="utf-8"?>
<ds:datastoreItem xmlns:ds="http://schemas.openxmlformats.org/officeDocument/2006/customXml" ds:itemID="{AA4AB747-A369-4059-8E8E-9106F0B32495}">
  <ds:schemaRefs>
    <ds:schemaRef ds:uri="http://schemas.microsoft.com/sharepoint/v3/contenttype/forms"/>
  </ds:schemaRefs>
</ds:datastoreItem>
</file>

<file path=customXml/itemProps3.xml><?xml version="1.0" encoding="utf-8"?>
<ds:datastoreItem xmlns:ds="http://schemas.openxmlformats.org/officeDocument/2006/customXml" ds:itemID="{DD51FADE-2A67-4D43-AF34-316C435C4C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f70610-2a91-4294-9de5-58f0edf80db7"/>
    <ds:schemaRef ds:uri="fe1c761a-e36e-4d87-937d-121e310916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Main School PowerPoint Presentation Template 24-25</Template>
  <TotalTime>18</TotalTime>
  <Words>1983</Words>
  <Application>Microsoft Office PowerPoint</Application>
  <PresentationFormat>Custom</PresentationFormat>
  <Paragraphs>200</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 Hanley</dc:creator>
  <cp:lastModifiedBy>K Hanley</cp:lastModifiedBy>
  <cp:revision>3</cp:revision>
  <dcterms:created xsi:type="dcterms:W3CDTF">2025-01-07T12:51:10Z</dcterms:created>
  <dcterms:modified xsi:type="dcterms:W3CDTF">2025-01-07T17:10:07Z</dcterms:modified>
  <dc:identifier>DAGKWDgAYwc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0x0101007FED76B01EF09B49822AD5B4CB31B885</vt:lpwstr>
  </property>
</Properties>
</file>