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8" r:id="rId6"/>
    <p:sldId id="259" r:id="rId7"/>
    <p:sldId id="260" r:id="rId8"/>
    <p:sldId id="261" r:id="rId9"/>
    <p:sldId id="262" r:id="rId10"/>
    <p:sldId id="265" r:id="rId11"/>
    <p:sldId id="269" r:id="rId12"/>
    <p:sldId id="270" r:id="rId13"/>
    <p:sldId id="276" r:id="rId14"/>
    <p:sldId id="271" r:id="rId15"/>
    <p:sldId id="272" r:id="rId16"/>
    <p:sldId id="273" r:id="rId17"/>
    <p:sldId id="274" r:id="rId18"/>
    <p:sldId id="275" r:id="rId19"/>
    <p:sldId id="277" r:id="rId20"/>
    <p:sldId id="278" r:id="rId21"/>
    <p:sldId id="268" r:id="rId22"/>
  </p:sldIdLst>
  <p:sldSz cx="18288000" cy="10287000"/>
  <p:notesSz cx="6858000" cy="9144000"/>
  <p:embeddedFontLst>
    <p:embeddedFont>
      <p:font typeface="Arial Bold" panose="020B0704020202020204" pitchFamily="34" charset="0"/>
      <p:regular r:id="rId23"/>
      <p:bold r:id="rId24"/>
    </p:embeddedFont>
    <p:embeddedFont>
      <p:font typeface="Lato Bold" panose="020B0604020202020204" charset="0"/>
      <p:regular r:id="rId25"/>
    </p:embeddedFont>
    <p:embeddedFont>
      <p:font typeface="Telegraf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0" autoAdjust="0"/>
    <p:restoredTop sz="94622" autoAdjust="0"/>
  </p:normalViewPr>
  <p:slideViewPr>
    <p:cSldViewPr>
      <p:cViewPr varScale="1">
        <p:scale>
          <a:sx n="70" d="100"/>
          <a:sy n="70" d="100"/>
        </p:scale>
        <p:origin x="58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 Hanley" userId="878bb06b-43e0-4a91-bcfb-65b5fe6ce433" providerId="ADAL" clId="{F6793BDA-D37C-4D5F-A965-67E2C00A6CB7}"/>
    <pc:docChg chg="custSel modSld">
      <pc:chgData name="K Hanley" userId="878bb06b-43e0-4a91-bcfb-65b5fe6ce433" providerId="ADAL" clId="{F6793BDA-D37C-4D5F-A965-67E2C00A6CB7}" dt="2025-01-07T13:03:07.253" v="368" actId="20577"/>
      <pc:docMkLst>
        <pc:docMk/>
      </pc:docMkLst>
      <pc:sldChg chg="modSp mod">
        <pc:chgData name="K Hanley" userId="878bb06b-43e0-4a91-bcfb-65b5fe6ce433" providerId="ADAL" clId="{F6793BDA-D37C-4D5F-A965-67E2C00A6CB7}" dt="2025-01-07T12:42:47.887" v="3" actId="20577"/>
        <pc:sldMkLst>
          <pc:docMk/>
          <pc:sldMk cId="0" sldId="256"/>
        </pc:sldMkLst>
        <pc:spChg chg="mod">
          <ac:chgData name="K Hanley" userId="878bb06b-43e0-4a91-bcfb-65b5fe6ce433" providerId="ADAL" clId="{F6793BDA-D37C-4D5F-A965-67E2C00A6CB7}" dt="2025-01-07T12:42:47.887" v="3" actId="20577"/>
          <ac:spMkLst>
            <pc:docMk/>
            <pc:sldMk cId="0" sldId="256"/>
            <ac:spMk id="12" creationId="{00000000-0000-0000-0000-000000000000}"/>
          </ac:spMkLst>
        </pc:spChg>
      </pc:sldChg>
      <pc:sldChg chg="delSp modSp mod">
        <pc:chgData name="K Hanley" userId="878bb06b-43e0-4a91-bcfb-65b5fe6ce433" providerId="ADAL" clId="{F6793BDA-D37C-4D5F-A965-67E2C00A6CB7}" dt="2025-01-07T12:43:32.345" v="6" actId="33524"/>
        <pc:sldMkLst>
          <pc:docMk/>
          <pc:sldMk cId="0" sldId="258"/>
        </pc:sldMkLst>
        <pc:spChg chg="del mod">
          <ac:chgData name="K Hanley" userId="878bb06b-43e0-4a91-bcfb-65b5fe6ce433" providerId="ADAL" clId="{F6793BDA-D37C-4D5F-A965-67E2C00A6CB7}" dt="2025-01-07T12:41:22.388" v="1" actId="478"/>
          <ac:spMkLst>
            <pc:docMk/>
            <pc:sldMk cId="0" sldId="258"/>
            <ac:spMk id="18" creationId="{00000000-0000-0000-0000-000000000000}"/>
          </ac:spMkLst>
        </pc:spChg>
        <pc:spChg chg="mod">
          <ac:chgData name="K Hanley" userId="878bb06b-43e0-4a91-bcfb-65b5fe6ce433" providerId="ADAL" clId="{F6793BDA-D37C-4D5F-A965-67E2C00A6CB7}" dt="2025-01-07T12:43:32.345" v="6" actId="33524"/>
          <ac:spMkLst>
            <pc:docMk/>
            <pc:sldMk cId="0" sldId="258"/>
            <ac:spMk id="20" creationId="{840C9F57-559F-1460-053F-98F6D0D3A953}"/>
          </ac:spMkLst>
        </pc:spChg>
      </pc:sldChg>
      <pc:sldChg chg="modSp mod">
        <pc:chgData name="K Hanley" userId="878bb06b-43e0-4a91-bcfb-65b5fe6ce433" providerId="ADAL" clId="{F6793BDA-D37C-4D5F-A965-67E2C00A6CB7}" dt="2025-01-07T12:43:57.866" v="17" actId="20577"/>
        <pc:sldMkLst>
          <pc:docMk/>
          <pc:sldMk cId="0" sldId="259"/>
        </pc:sldMkLst>
        <pc:spChg chg="mod">
          <ac:chgData name="K Hanley" userId="878bb06b-43e0-4a91-bcfb-65b5fe6ce433" providerId="ADAL" clId="{F6793BDA-D37C-4D5F-A965-67E2C00A6CB7}" dt="2025-01-07T12:43:57.866" v="17" actId="20577"/>
          <ac:spMkLst>
            <pc:docMk/>
            <pc:sldMk cId="0" sldId="259"/>
            <ac:spMk id="32" creationId="{3584EBAB-EE90-09A2-81F6-32208F79FB20}"/>
          </ac:spMkLst>
        </pc:spChg>
      </pc:sldChg>
      <pc:sldChg chg="modSp mod">
        <pc:chgData name="K Hanley" userId="878bb06b-43e0-4a91-bcfb-65b5fe6ce433" providerId="ADAL" clId="{F6793BDA-D37C-4D5F-A965-67E2C00A6CB7}" dt="2025-01-07T12:57:34.480" v="351" actId="20577"/>
        <pc:sldMkLst>
          <pc:docMk/>
          <pc:sldMk cId="0" sldId="261"/>
        </pc:sldMkLst>
        <pc:spChg chg="mod">
          <ac:chgData name="K Hanley" userId="878bb06b-43e0-4a91-bcfb-65b5fe6ce433" providerId="ADAL" clId="{F6793BDA-D37C-4D5F-A965-67E2C00A6CB7}" dt="2025-01-07T12:57:34.480" v="351" actId="20577"/>
          <ac:spMkLst>
            <pc:docMk/>
            <pc:sldMk cId="0" sldId="261"/>
            <ac:spMk id="15" creationId="{44CFF24B-A853-9F30-5419-ECC176D571BF}"/>
          </ac:spMkLst>
        </pc:spChg>
      </pc:sldChg>
      <pc:sldChg chg="modSp mod">
        <pc:chgData name="K Hanley" userId="878bb06b-43e0-4a91-bcfb-65b5fe6ce433" providerId="ADAL" clId="{F6793BDA-D37C-4D5F-A965-67E2C00A6CB7}" dt="2025-01-07T12:49:10.651" v="306" actId="20577"/>
        <pc:sldMkLst>
          <pc:docMk/>
          <pc:sldMk cId="953328472" sldId="269"/>
        </pc:sldMkLst>
        <pc:spChg chg="mod">
          <ac:chgData name="K Hanley" userId="878bb06b-43e0-4a91-bcfb-65b5fe6ce433" providerId="ADAL" clId="{F6793BDA-D37C-4D5F-A965-67E2C00A6CB7}" dt="2025-01-07T12:49:10.651" v="306" actId="20577"/>
          <ac:spMkLst>
            <pc:docMk/>
            <pc:sldMk cId="953328472" sldId="269"/>
            <ac:spMk id="4" creationId="{21DB8251-016F-92A1-19A8-F1B9FC352830}"/>
          </ac:spMkLst>
        </pc:spChg>
      </pc:sldChg>
      <pc:sldChg chg="modSp mod">
        <pc:chgData name="K Hanley" userId="878bb06b-43e0-4a91-bcfb-65b5fe6ce433" providerId="ADAL" clId="{F6793BDA-D37C-4D5F-A965-67E2C00A6CB7}" dt="2025-01-07T12:49:40.225" v="326" actId="1076"/>
        <pc:sldMkLst>
          <pc:docMk/>
          <pc:sldMk cId="188634179" sldId="270"/>
        </pc:sldMkLst>
        <pc:spChg chg="mod">
          <ac:chgData name="K Hanley" userId="878bb06b-43e0-4a91-bcfb-65b5fe6ce433" providerId="ADAL" clId="{F6793BDA-D37C-4D5F-A965-67E2C00A6CB7}" dt="2025-01-07T12:49:40.225" v="326" actId="1076"/>
          <ac:spMkLst>
            <pc:docMk/>
            <pc:sldMk cId="188634179" sldId="270"/>
            <ac:spMk id="13" creationId="{3AF388B6-6F64-6113-874C-6A7B76737466}"/>
          </ac:spMkLst>
        </pc:spChg>
      </pc:sldChg>
      <pc:sldChg chg="modSp mod">
        <pc:chgData name="K Hanley" userId="878bb06b-43e0-4a91-bcfb-65b5fe6ce433" providerId="ADAL" clId="{F6793BDA-D37C-4D5F-A965-67E2C00A6CB7}" dt="2025-01-07T12:49:58.680" v="334" actId="20577"/>
        <pc:sldMkLst>
          <pc:docMk/>
          <pc:sldMk cId="1255150560" sldId="271"/>
        </pc:sldMkLst>
        <pc:spChg chg="mod">
          <ac:chgData name="K Hanley" userId="878bb06b-43e0-4a91-bcfb-65b5fe6ce433" providerId="ADAL" clId="{F6793BDA-D37C-4D5F-A965-67E2C00A6CB7}" dt="2025-01-07T12:49:58.680" v="334" actId="20577"/>
          <ac:spMkLst>
            <pc:docMk/>
            <pc:sldMk cId="1255150560" sldId="271"/>
            <ac:spMk id="12" creationId="{A53AC247-2040-C2FF-9BC0-0E2ECB9A109E}"/>
          </ac:spMkLst>
        </pc:spChg>
      </pc:sldChg>
      <pc:sldChg chg="modSp mod">
        <pc:chgData name="K Hanley" userId="878bb06b-43e0-4a91-bcfb-65b5fe6ce433" providerId="ADAL" clId="{F6793BDA-D37C-4D5F-A965-67E2C00A6CB7}" dt="2025-01-07T13:02:13.125" v="355" actId="20577"/>
        <pc:sldMkLst>
          <pc:docMk/>
          <pc:sldMk cId="4095458140" sldId="272"/>
        </pc:sldMkLst>
        <pc:spChg chg="mod">
          <ac:chgData name="K Hanley" userId="878bb06b-43e0-4a91-bcfb-65b5fe6ce433" providerId="ADAL" clId="{F6793BDA-D37C-4D5F-A965-67E2C00A6CB7}" dt="2025-01-07T13:02:13.125" v="355" actId="20577"/>
          <ac:spMkLst>
            <pc:docMk/>
            <pc:sldMk cId="4095458140" sldId="272"/>
            <ac:spMk id="4" creationId="{7E6BE72C-3189-AD6C-FDDE-F0F926A5D0BC}"/>
          </ac:spMkLst>
        </pc:spChg>
      </pc:sldChg>
      <pc:sldChg chg="modSp mod">
        <pc:chgData name="K Hanley" userId="878bb06b-43e0-4a91-bcfb-65b5fe6ce433" providerId="ADAL" clId="{F6793BDA-D37C-4D5F-A965-67E2C00A6CB7}" dt="2025-01-07T13:03:07.253" v="368" actId="20577"/>
        <pc:sldMkLst>
          <pc:docMk/>
          <pc:sldMk cId="124337428" sldId="273"/>
        </pc:sldMkLst>
        <pc:spChg chg="mod">
          <ac:chgData name="K Hanley" userId="878bb06b-43e0-4a91-bcfb-65b5fe6ce433" providerId="ADAL" clId="{F6793BDA-D37C-4D5F-A965-67E2C00A6CB7}" dt="2025-01-07T12:50:19.984" v="335" actId="1076"/>
          <ac:spMkLst>
            <pc:docMk/>
            <pc:sldMk cId="124337428" sldId="273"/>
            <ac:spMk id="2" creationId="{54178392-FF56-9FE7-D958-C39938EDABA0}"/>
          </ac:spMkLst>
        </pc:spChg>
        <pc:spChg chg="mod">
          <ac:chgData name="K Hanley" userId="878bb06b-43e0-4a91-bcfb-65b5fe6ce433" providerId="ADAL" clId="{F6793BDA-D37C-4D5F-A965-67E2C00A6CB7}" dt="2025-01-07T13:03:07.253" v="368" actId="20577"/>
          <ac:spMkLst>
            <pc:docMk/>
            <pc:sldMk cId="124337428" sldId="273"/>
            <ac:spMk id="4" creationId="{C25E592C-572A-FC66-AC28-EE6D0CBB41D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mailto:careers@bournside.gloucs.sch.uk" TargetMode="External"/><Relationship Id="rId5" Type="http://schemas.openxmlformats.org/officeDocument/2006/relationships/hyperlink" Target="mailto:kjh@bournside.gloucs.sch.uk" TargetMode="External"/><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3.svg"/><Relationship Id="rId9"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2" name="TextBox 2"/>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3" name="Group 3"/>
          <p:cNvGrpSpPr/>
          <p:nvPr/>
        </p:nvGrpSpPr>
        <p:grpSpPr>
          <a:xfrm>
            <a:off x="0" y="8086209"/>
            <a:ext cx="18288000" cy="2200791"/>
            <a:chOff x="0" y="0"/>
            <a:chExt cx="3383011" cy="407114"/>
          </a:xfrm>
        </p:grpSpPr>
        <p:sp>
          <p:nvSpPr>
            <p:cNvPr id="4" name="Freeform 4"/>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5" name="Freeform 5"/>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grpSp>
        <p:nvGrpSpPr>
          <p:cNvPr id="6" name="Group 6"/>
          <p:cNvGrpSpPr/>
          <p:nvPr/>
        </p:nvGrpSpPr>
        <p:grpSpPr>
          <a:xfrm>
            <a:off x="11017556" y="8729146"/>
            <a:ext cx="6241744" cy="741988"/>
            <a:chOff x="0" y="0"/>
            <a:chExt cx="8322325" cy="989317"/>
          </a:xfrm>
        </p:grpSpPr>
        <p:sp>
          <p:nvSpPr>
            <p:cNvPr id="7" name="Freeform 7"/>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8" name="TextBox 8"/>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9" name="Freeform 9"/>
          <p:cNvSpPr/>
          <p:nvPr/>
        </p:nvSpPr>
        <p:spPr>
          <a:xfrm>
            <a:off x="9144000" y="0"/>
            <a:ext cx="9144000" cy="8086209"/>
          </a:xfrm>
          <a:custGeom>
            <a:avLst/>
            <a:gdLst/>
            <a:ahLst/>
            <a:cxnLst/>
            <a:rect l="l" t="t" r="r" b="b"/>
            <a:pathLst>
              <a:path w="9144000" h="8086209">
                <a:moveTo>
                  <a:pt x="0" y="0"/>
                </a:moveTo>
                <a:lnTo>
                  <a:pt x="9144000" y="0"/>
                </a:lnTo>
                <a:lnTo>
                  <a:pt x="9144000" y="8086209"/>
                </a:lnTo>
                <a:lnTo>
                  <a:pt x="0" y="8086209"/>
                </a:lnTo>
                <a:lnTo>
                  <a:pt x="0" y="0"/>
                </a:lnTo>
                <a:close/>
              </a:path>
            </a:pathLst>
          </a:custGeom>
          <a:blipFill>
            <a:blip r:embed="rId5"/>
            <a:stretch>
              <a:fillRect l="-19326" r="-37872" b="-18545"/>
            </a:stretch>
          </a:blipFill>
        </p:spPr>
        <p:txBody>
          <a:bodyPr/>
          <a:lstStyle/>
          <a:p>
            <a:endParaRPr lang="en-GB" dirty="0"/>
          </a:p>
        </p:txBody>
      </p:sp>
      <p:sp>
        <p:nvSpPr>
          <p:cNvPr id="10" name="AutoShape 10"/>
          <p:cNvSpPr/>
          <p:nvPr/>
        </p:nvSpPr>
        <p:spPr>
          <a:xfrm>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sp>
        <p:nvSpPr>
          <p:cNvPr id="11" name="TextBox 11"/>
          <p:cNvSpPr txBox="1"/>
          <p:nvPr/>
        </p:nvSpPr>
        <p:spPr>
          <a:xfrm>
            <a:off x="1028700" y="3480629"/>
            <a:ext cx="7384971" cy="1923604"/>
          </a:xfrm>
          <a:prstGeom prst="rect">
            <a:avLst/>
          </a:prstGeom>
        </p:spPr>
        <p:txBody>
          <a:bodyPr lIns="0" tIns="0" rIns="0" bIns="0" rtlCol="0" anchor="t">
            <a:spAutoFit/>
          </a:bodyPr>
          <a:lstStyle/>
          <a:p>
            <a:pPr algn="l">
              <a:lnSpc>
                <a:spcPts val="7500"/>
              </a:lnSpc>
            </a:pPr>
            <a:r>
              <a:rPr lang="en-US" sz="7500" dirty="0">
                <a:solidFill>
                  <a:srgbClr val="FFFFFF"/>
                </a:solidFill>
                <a:latin typeface="Arial Bold"/>
                <a:ea typeface="Arial Bold"/>
                <a:cs typeface="Arial Bold"/>
                <a:sym typeface="Arial Bold"/>
              </a:rPr>
              <a:t>Choosing your GCSE Options</a:t>
            </a:r>
          </a:p>
        </p:txBody>
      </p:sp>
      <p:sp>
        <p:nvSpPr>
          <p:cNvPr id="12" name="TextBox 12"/>
          <p:cNvSpPr txBox="1"/>
          <p:nvPr/>
        </p:nvSpPr>
        <p:spPr>
          <a:xfrm>
            <a:off x="1028700" y="933450"/>
            <a:ext cx="5059886" cy="962764"/>
          </a:xfrm>
          <a:prstGeom prst="rect">
            <a:avLst/>
          </a:prstGeom>
        </p:spPr>
        <p:txBody>
          <a:bodyPr lIns="0" tIns="0" rIns="0" bIns="0" rtlCol="0" anchor="t">
            <a:spAutoFit/>
          </a:bodyPr>
          <a:lstStyle/>
          <a:p>
            <a:pPr algn="l">
              <a:lnSpc>
                <a:spcPts val="3900"/>
              </a:lnSpc>
            </a:pPr>
            <a:r>
              <a:rPr lang="en-US" sz="3000" dirty="0">
                <a:solidFill>
                  <a:srgbClr val="FFFFFF"/>
                </a:solidFill>
                <a:latin typeface="Arial"/>
                <a:ea typeface="Arial"/>
                <a:cs typeface="Arial"/>
                <a:sym typeface="Arial"/>
              </a:rPr>
              <a:t>7</a:t>
            </a:r>
            <a:r>
              <a:rPr lang="en-US" sz="3000" baseline="30000" dirty="0">
                <a:solidFill>
                  <a:srgbClr val="FFFFFF"/>
                </a:solidFill>
                <a:latin typeface="Arial"/>
                <a:ea typeface="Arial"/>
                <a:cs typeface="Arial"/>
                <a:sym typeface="Arial"/>
              </a:rPr>
              <a:t>th</a:t>
            </a:r>
            <a:r>
              <a:rPr lang="en-US" sz="3000" dirty="0">
                <a:solidFill>
                  <a:srgbClr val="FFFFFF"/>
                </a:solidFill>
                <a:latin typeface="Arial"/>
                <a:ea typeface="Arial"/>
                <a:cs typeface="Arial"/>
                <a:sym typeface="Arial"/>
              </a:rPr>
              <a:t> January 2025</a:t>
            </a:r>
          </a:p>
          <a:p>
            <a:pPr algn="l">
              <a:lnSpc>
                <a:spcPts val="3900"/>
              </a:lnSpc>
            </a:pPr>
            <a:r>
              <a:rPr lang="en-US" sz="3000" dirty="0">
                <a:solidFill>
                  <a:srgbClr val="FFFFFF"/>
                </a:solidFill>
                <a:latin typeface="Arial"/>
                <a:ea typeface="Arial"/>
                <a:cs typeface="Arial"/>
                <a:sym typeface="Arial"/>
              </a:rPr>
              <a:t>Miss Hanley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7C20D-1143-EB8A-EEF0-FFB5B017172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7723623-C21E-1234-AEC3-C4D315C68CF9}"/>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4E7031DC-46AF-32B6-5FCD-0A0263DF1FC2}"/>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FC472D9D-07E5-8710-2EDE-356B138979C3}"/>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5BF3D30E-1E94-097A-86D2-26724D7C1E78}"/>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727A465A-D512-E26C-4931-B31B3321B7D1}"/>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C2E0EC73-7817-6888-F875-565336C1CEDF}"/>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2CB44326-F35F-1B70-58B5-718B84BBEFC1}"/>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2F6056BA-1A43-AB2A-72A9-ED475E4D45EF}"/>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D92634BB-1D21-46B4-FAB8-8A78E9F96036}"/>
              </a:ext>
            </a:extLst>
          </p:cNvPr>
          <p:cNvSpPr txBox="1">
            <a:spLocks/>
          </p:cNvSpPr>
          <p:nvPr/>
        </p:nvSpPr>
        <p:spPr>
          <a:xfrm>
            <a:off x="14350427" y="424081"/>
            <a:ext cx="3384376" cy="66636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How will I choose my options?</a:t>
            </a:r>
          </a:p>
          <a:p>
            <a:pPr algn="l"/>
            <a:r>
              <a:rPr lang="en-GB" sz="3000" b="1" dirty="0">
                <a:solidFill>
                  <a:srgbClr val="002060"/>
                </a:solidFill>
                <a:latin typeface="Arial" panose="020B0604020202020204" pitchFamily="34" charset="0"/>
                <a:cs typeface="Arial" panose="020B0604020202020204" pitchFamily="34" charset="0"/>
              </a:rPr>
              <a:t>Using a form – more details to follow – one subject choice per block, plus one reserve choice per block</a:t>
            </a:r>
          </a:p>
          <a:p>
            <a:pPr algn="l"/>
            <a:r>
              <a:rPr lang="en-GB" sz="3000" b="1" dirty="0">
                <a:solidFill>
                  <a:srgbClr val="002060"/>
                </a:solidFill>
                <a:latin typeface="Arial" panose="020B0604020202020204" pitchFamily="34" charset="0"/>
                <a:cs typeface="Arial" panose="020B0604020202020204" pitchFamily="34" charset="0"/>
              </a:rPr>
              <a:t>Must include your </a:t>
            </a:r>
            <a:r>
              <a:rPr lang="en-GB" sz="3000" b="1" u="sng" dirty="0">
                <a:solidFill>
                  <a:srgbClr val="002060"/>
                </a:solidFill>
                <a:latin typeface="Arial" panose="020B0604020202020204" pitchFamily="34" charset="0"/>
                <a:cs typeface="Arial" panose="020B0604020202020204" pitchFamily="34" charset="0"/>
              </a:rPr>
              <a:t>compulsory</a:t>
            </a:r>
            <a:r>
              <a:rPr lang="en-GB" sz="3000" b="1" dirty="0">
                <a:solidFill>
                  <a:srgbClr val="002060"/>
                </a:solidFill>
                <a:latin typeface="Arial" panose="020B0604020202020204" pitchFamily="34" charset="0"/>
                <a:cs typeface="Arial" panose="020B0604020202020204" pitchFamily="34" charset="0"/>
              </a:rPr>
              <a:t> choice</a:t>
            </a:r>
          </a:p>
        </p:txBody>
      </p:sp>
      <p:pic>
        <p:nvPicPr>
          <p:cNvPr id="4" name="Picture 3">
            <a:extLst>
              <a:ext uri="{FF2B5EF4-FFF2-40B4-BE49-F238E27FC236}">
                <a16:creationId xmlns:a16="http://schemas.microsoft.com/office/drawing/2014/main" id="{F0F4488E-326B-7926-E571-73F5ADDBAE89}"/>
              </a:ext>
            </a:extLst>
          </p:cNvPr>
          <p:cNvPicPr>
            <a:picLocks noChangeAspect="1"/>
          </p:cNvPicPr>
          <p:nvPr/>
        </p:nvPicPr>
        <p:blipFill>
          <a:blip r:embed="rId5"/>
          <a:stretch>
            <a:fillRect/>
          </a:stretch>
        </p:blipFill>
        <p:spPr>
          <a:xfrm>
            <a:off x="143000" y="424081"/>
            <a:ext cx="14076730" cy="7067450"/>
          </a:xfrm>
          <a:prstGeom prst="rect">
            <a:avLst/>
          </a:prstGeom>
        </p:spPr>
      </p:pic>
    </p:spTree>
    <p:extLst>
      <p:ext uri="{BB962C8B-B14F-4D97-AF65-F5344CB8AC3E}">
        <p14:creationId xmlns:p14="http://schemas.microsoft.com/office/powerpoint/2010/main" val="2015455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26EC8-0EB3-3AE6-22EA-58781E6193B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41472CE8-DB65-984A-34D1-251A3F3F2CD7}"/>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4A45E5A4-EDE6-2FEE-A8B9-A11DC8AE3550}"/>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F52CC75F-027E-51C1-C714-21E4B623A0BD}"/>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09FC5D87-6BBC-9593-1EBA-45BB1DE025D0}"/>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9D744C02-0E3B-F374-0250-A22526D72495}"/>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6147B191-AB48-47E8-A510-DF96C4AB16BC}"/>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5A2E6F4A-A474-136C-B750-94AEBC15EFF7}"/>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ADF32F00-0C78-1C69-58B1-5E2A54CF9E8A}"/>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pic>
        <p:nvPicPr>
          <p:cNvPr id="2" name="Picture 1">
            <a:extLst>
              <a:ext uri="{FF2B5EF4-FFF2-40B4-BE49-F238E27FC236}">
                <a16:creationId xmlns:a16="http://schemas.microsoft.com/office/drawing/2014/main" id="{954C947D-1858-0426-082E-8A319085CA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330280" y="2007106"/>
            <a:ext cx="3640990" cy="4546796"/>
          </a:xfrm>
          <a:prstGeom prst="rect">
            <a:avLst/>
          </a:prstGeom>
        </p:spPr>
      </p:pic>
      <p:sp>
        <p:nvSpPr>
          <p:cNvPr id="4" name="Title 1">
            <a:extLst>
              <a:ext uri="{FF2B5EF4-FFF2-40B4-BE49-F238E27FC236}">
                <a16:creationId xmlns:a16="http://schemas.microsoft.com/office/drawing/2014/main" id="{58D713EC-F7BB-3E7C-9A83-70329818FB8E}"/>
              </a:ext>
            </a:extLst>
          </p:cNvPr>
          <p:cNvSpPr txBox="1">
            <a:spLocks/>
          </p:cNvSpPr>
          <p:nvPr/>
        </p:nvSpPr>
        <p:spPr>
          <a:xfrm>
            <a:off x="863080" y="241690"/>
            <a:ext cx="5423706" cy="71002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Which route through Science?</a:t>
            </a:r>
          </a:p>
        </p:txBody>
      </p:sp>
      <p:sp>
        <p:nvSpPr>
          <p:cNvPr id="12" name="Content Placeholder 2">
            <a:extLst>
              <a:ext uri="{FF2B5EF4-FFF2-40B4-BE49-F238E27FC236}">
                <a16:creationId xmlns:a16="http://schemas.microsoft.com/office/drawing/2014/main" id="{A53AC247-2040-C2FF-9BC0-0E2ECB9A109E}"/>
              </a:ext>
            </a:extLst>
          </p:cNvPr>
          <p:cNvSpPr txBox="1">
            <a:spLocks/>
          </p:cNvSpPr>
          <p:nvPr/>
        </p:nvSpPr>
        <p:spPr>
          <a:xfrm>
            <a:off x="863080" y="1468706"/>
            <a:ext cx="10801200" cy="61713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srgbClr val="031E43"/>
                </a:solidFill>
                <a:latin typeface="Arial" panose="020B0604020202020204" pitchFamily="34" charset="0"/>
                <a:cs typeface="Arial" panose="020B0604020202020204" pitchFamily="34" charset="0"/>
              </a:rPr>
              <a:t>GCSE Combined Science – this is the route that most students will follow, where they will gain 2 GCSE grades/qualifications i.e. a Double Science qualification.</a:t>
            </a:r>
          </a:p>
          <a:p>
            <a:pPr algn="l"/>
            <a:endParaRPr lang="en-GB" sz="2800" dirty="0">
              <a:solidFill>
                <a:srgbClr val="031E43"/>
              </a:solidFill>
              <a:latin typeface="Arial" panose="020B0604020202020204" pitchFamily="34" charset="0"/>
              <a:cs typeface="Arial" panose="020B0604020202020204" pitchFamily="34" charset="0"/>
            </a:endParaRPr>
          </a:p>
          <a:p>
            <a:pPr algn="l"/>
            <a:r>
              <a:rPr lang="en-GB" sz="2800" dirty="0">
                <a:solidFill>
                  <a:srgbClr val="031E43"/>
                </a:solidFill>
                <a:latin typeface="Arial" panose="020B0604020202020204" pitchFamily="34" charset="0"/>
                <a:cs typeface="Arial" panose="020B0604020202020204" pitchFamily="34" charset="0"/>
              </a:rPr>
              <a:t>GCSE Separate Sciences – you will study three separate sciences leading to GCSEs in Biology, Chemistry and Physics.  Separate grades will be achieved for each science</a:t>
            </a:r>
            <a:r>
              <a:rPr lang="en-GB" sz="2800" dirty="0">
                <a:solidFill>
                  <a:srgbClr val="002060"/>
                </a:solidFill>
                <a:latin typeface="Arial" panose="020B0604020202020204" pitchFamily="34" charset="0"/>
                <a:cs typeface="Arial" panose="020B0604020202020204" pitchFamily="34" charset="0"/>
              </a:rPr>
              <a:t>.   To do this you must chose (Triple) Science as your compulsory option choice.</a:t>
            </a:r>
          </a:p>
          <a:p>
            <a:pPr algn="l"/>
            <a:endParaRPr lang="en-GB" sz="2800" dirty="0">
              <a:solidFill>
                <a:srgbClr val="031E43"/>
              </a:solidFill>
              <a:latin typeface="Arial" panose="020B0604020202020204" pitchFamily="34" charset="0"/>
              <a:cs typeface="Arial" panose="020B0604020202020204" pitchFamily="34" charset="0"/>
            </a:endParaRPr>
          </a:p>
          <a:p>
            <a:pPr algn="l"/>
            <a:r>
              <a:rPr lang="en-GB" sz="2800" b="1" dirty="0">
                <a:solidFill>
                  <a:srgbClr val="031E43"/>
                </a:solidFill>
                <a:latin typeface="Arial" panose="020B0604020202020204" pitchFamily="34" charset="0"/>
                <a:cs typeface="Arial" panose="020B0604020202020204" pitchFamily="34" charset="0"/>
              </a:rPr>
              <a:t>Both routes are suitable preparation for any A Level Science course(s).</a:t>
            </a:r>
          </a:p>
          <a:p>
            <a:pPr algn="l"/>
            <a:endParaRPr lang="en-GB" sz="2800" dirty="0">
              <a:solidFill>
                <a:srgbClr val="031E4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5150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F7140-1E77-5E69-9D02-10038C34FAC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61DFB371-1DF5-06BF-C4F1-D26BB0DAA03D}"/>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A30E3F9E-CC88-A1D1-35BF-3F28D513ED9B}"/>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431CE594-7A4B-EFBC-3382-1F10B3F12BFD}"/>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5BF1E316-3C7B-B3B3-C468-FBBF4BB25E38}"/>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3EDB35C8-CC07-760E-E04C-771E11372D23}"/>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7FC78779-339F-37C2-9CB8-3B35F3BBCAD5}"/>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61C685A4-676D-4008-601C-DAADB1B886B1}"/>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FA546C9D-70B4-EB6D-55BC-47CE57A33059}"/>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8F26C5C4-908F-904A-F94C-32E692FF843F}"/>
              </a:ext>
            </a:extLst>
          </p:cNvPr>
          <p:cNvSpPr txBox="1">
            <a:spLocks/>
          </p:cNvSpPr>
          <p:nvPr/>
        </p:nvSpPr>
        <p:spPr>
          <a:xfrm>
            <a:off x="719064" y="346149"/>
            <a:ext cx="5423706"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What is a “Pathway”?</a:t>
            </a:r>
          </a:p>
        </p:txBody>
      </p:sp>
      <p:sp>
        <p:nvSpPr>
          <p:cNvPr id="4" name="Content Placeholder 2">
            <a:extLst>
              <a:ext uri="{FF2B5EF4-FFF2-40B4-BE49-F238E27FC236}">
                <a16:creationId xmlns:a16="http://schemas.microsoft.com/office/drawing/2014/main" id="{7E6BE72C-3189-AD6C-FDDE-F0F926A5D0BC}"/>
              </a:ext>
            </a:extLst>
          </p:cNvPr>
          <p:cNvSpPr txBox="1">
            <a:spLocks/>
          </p:cNvSpPr>
          <p:nvPr/>
        </p:nvSpPr>
        <p:spPr>
          <a:xfrm>
            <a:off x="719064" y="1471092"/>
            <a:ext cx="16921880" cy="60204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srgbClr val="031E43"/>
                </a:solidFill>
                <a:latin typeface="Arial" panose="020B0604020202020204" pitchFamily="34" charset="0"/>
                <a:cs typeface="Arial" panose="020B0604020202020204" pitchFamily="34" charset="0"/>
              </a:rPr>
              <a:t>It might be that you put a package of options together that might lead to a certain career – I have put some examples below:</a:t>
            </a:r>
          </a:p>
          <a:p>
            <a:pPr marL="457200" indent="-457200" algn="l">
              <a:buFont typeface="+mj-lt"/>
              <a:buAutoNum type="arabicPeriod"/>
            </a:pPr>
            <a:r>
              <a:rPr lang="en-GB" sz="2800" dirty="0">
                <a:solidFill>
                  <a:srgbClr val="031E43"/>
                </a:solidFill>
                <a:latin typeface="Arial" panose="020B0604020202020204" pitchFamily="34" charset="0"/>
                <a:cs typeface="Arial" panose="020B0604020202020204" pitchFamily="34" charset="0"/>
              </a:rPr>
              <a:t>Art and Design Pathway – Fine Art, Media Studies and Creative iMedia</a:t>
            </a:r>
          </a:p>
          <a:p>
            <a:pPr marL="457200" indent="-457200" algn="l">
              <a:buFont typeface="+mj-lt"/>
              <a:buAutoNum type="arabicPeriod"/>
            </a:pPr>
            <a:r>
              <a:rPr lang="en-GB" sz="2800" dirty="0">
                <a:solidFill>
                  <a:srgbClr val="031E43"/>
                </a:solidFill>
                <a:latin typeface="Arial" panose="020B0604020202020204" pitchFamily="34" charset="0"/>
                <a:cs typeface="Arial" panose="020B0604020202020204" pitchFamily="34" charset="0"/>
              </a:rPr>
              <a:t>Humanities Pathway – Geography, History and Religious Studies</a:t>
            </a:r>
          </a:p>
          <a:p>
            <a:pPr marL="457200" indent="-457200" algn="l">
              <a:buFont typeface="+mj-lt"/>
              <a:buAutoNum type="arabicPeriod"/>
            </a:pPr>
            <a:r>
              <a:rPr lang="en-GB" sz="2800" dirty="0">
                <a:solidFill>
                  <a:srgbClr val="031E43"/>
                </a:solidFill>
                <a:latin typeface="Arial" panose="020B0604020202020204" pitchFamily="34" charset="0"/>
                <a:cs typeface="Arial" panose="020B0604020202020204" pitchFamily="34" charset="0"/>
              </a:rPr>
              <a:t>Technology Pathway – Computing, Product Design and Creative iMedia</a:t>
            </a:r>
          </a:p>
          <a:p>
            <a:pPr marL="457200" indent="-457200" algn="l">
              <a:buFont typeface="+mj-lt"/>
              <a:buAutoNum type="arabicPeriod"/>
            </a:pPr>
            <a:r>
              <a:rPr lang="en-GB" sz="2800" dirty="0">
                <a:solidFill>
                  <a:srgbClr val="031E43"/>
                </a:solidFill>
                <a:latin typeface="Arial" panose="020B0604020202020204" pitchFamily="34" charset="0"/>
                <a:cs typeface="Arial" panose="020B0604020202020204" pitchFamily="34" charset="0"/>
              </a:rPr>
              <a:t>Healthcare Pathway – Health &amp; Social Care and Sociology</a:t>
            </a:r>
          </a:p>
          <a:p>
            <a:pPr marL="457200" indent="-457200" algn="l">
              <a:buFont typeface="+mj-lt"/>
              <a:buAutoNum type="arabicPeriod"/>
            </a:pPr>
            <a:r>
              <a:rPr lang="en-GB" sz="2800" dirty="0">
                <a:solidFill>
                  <a:srgbClr val="031E43"/>
                </a:solidFill>
                <a:latin typeface="Arial" panose="020B0604020202020204" pitchFamily="34" charset="0"/>
                <a:cs typeface="Arial" panose="020B0604020202020204" pitchFamily="34" charset="0"/>
              </a:rPr>
              <a:t>Languages Pathway – at least two Language options</a:t>
            </a:r>
          </a:p>
          <a:p>
            <a:pPr algn="l"/>
            <a:r>
              <a:rPr lang="en-GB" sz="2800" dirty="0">
                <a:solidFill>
                  <a:srgbClr val="031E43"/>
                </a:solidFill>
                <a:latin typeface="Arial" panose="020B0604020202020204" pitchFamily="34" charset="0"/>
                <a:cs typeface="Arial" panose="020B0604020202020204" pitchFamily="34" charset="0"/>
              </a:rPr>
              <a:t>There are others.</a:t>
            </a:r>
          </a:p>
          <a:p>
            <a:pPr algn="l"/>
            <a:endParaRPr lang="en-GB" sz="2800" dirty="0">
              <a:solidFill>
                <a:srgbClr val="031E43"/>
              </a:solidFill>
              <a:latin typeface="Arial" panose="020B0604020202020204" pitchFamily="34" charset="0"/>
              <a:cs typeface="Arial" panose="020B0604020202020204" pitchFamily="34" charset="0"/>
            </a:endParaRPr>
          </a:p>
          <a:p>
            <a:pPr algn="l"/>
            <a:r>
              <a:rPr lang="en-GB" sz="2800" dirty="0">
                <a:solidFill>
                  <a:srgbClr val="031E43"/>
                </a:solidFill>
                <a:latin typeface="Arial" panose="020B0604020202020204" pitchFamily="34" charset="0"/>
                <a:cs typeface="Arial" panose="020B0604020202020204" pitchFamily="34" charset="0"/>
              </a:rPr>
              <a:t>Universities prize the </a:t>
            </a:r>
            <a:r>
              <a:rPr lang="en-GB" sz="2800" b="1" dirty="0">
                <a:solidFill>
                  <a:srgbClr val="031E43"/>
                </a:solidFill>
                <a:latin typeface="Arial" panose="020B0604020202020204" pitchFamily="34" charset="0"/>
                <a:cs typeface="Arial" panose="020B0604020202020204" pitchFamily="34" charset="0"/>
              </a:rPr>
              <a:t>English Baccalaureate </a:t>
            </a:r>
            <a:r>
              <a:rPr lang="en-GB" sz="2800" dirty="0">
                <a:solidFill>
                  <a:srgbClr val="031E43"/>
                </a:solidFill>
                <a:latin typeface="Arial" panose="020B0604020202020204" pitchFamily="34" charset="0"/>
                <a:cs typeface="Arial" panose="020B0604020202020204" pitchFamily="34" charset="0"/>
              </a:rPr>
              <a:t>– to get this you would need to study History or Geography and a Modern Foreign Language, alongside English, Maths and Science.  When these subjects are added to the Core, this gives you a broad, academic set of options that top universities are often looking for when looking at applications.  </a:t>
            </a:r>
          </a:p>
        </p:txBody>
      </p:sp>
    </p:spTree>
    <p:extLst>
      <p:ext uri="{BB962C8B-B14F-4D97-AF65-F5344CB8AC3E}">
        <p14:creationId xmlns:p14="http://schemas.microsoft.com/office/powerpoint/2010/main" val="4095458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C0DE0-A20E-1F65-FCBA-E554AA8C4C1D}"/>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E96B1467-E33A-EEF5-BB0B-A09024B80F4F}"/>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F8F8D614-9CEB-CFAC-CB9B-832E542AB47D}"/>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4BC8C687-912B-5195-4AC3-A99640E51822}"/>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B7C7C799-86E3-2596-B2F5-660A182F9C84}"/>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44B83289-D132-08D0-65B1-588AECF7DF0A}"/>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EBEC5A93-06B6-A3DF-0059-C367AE4DE103}"/>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492B79FE-C54A-B6D1-DD64-735AC4E53D80}"/>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5AA8AFA7-3C82-F519-3852-426410E889D1}"/>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54178392-FF56-9FE7-D958-C39938EDABA0}"/>
              </a:ext>
            </a:extLst>
          </p:cNvPr>
          <p:cNvSpPr txBox="1">
            <a:spLocks/>
          </p:cNvSpPr>
          <p:nvPr/>
        </p:nvSpPr>
        <p:spPr>
          <a:xfrm>
            <a:off x="756457" y="701163"/>
            <a:ext cx="6509556"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What is “Foundation Learning”?</a:t>
            </a:r>
          </a:p>
        </p:txBody>
      </p:sp>
      <p:sp>
        <p:nvSpPr>
          <p:cNvPr id="4" name="Content Placeholder 2">
            <a:extLst>
              <a:ext uri="{FF2B5EF4-FFF2-40B4-BE49-F238E27FC236}">
                <a16:creationId xmlns:a16="http://schemas.microsoft.com/office/drawing/2014/main" id="{C25E592C-572A-FC66-AC28-EE6D0CBB41DB}"/>
              </a:ext>
            </a:extLst>
          </p:cNvPr>
          <p:cNvSpPr txBox="1">
            <a:spLocks/>
          </p:cNvSpPr>
          <p:nvPr/>
        </p:nvSpPr>
        <p:spPr>
          <a:xfrm>
            <a:off x="756457" y="1603911"/>
            <a:ext cx="16502843" cy="603610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solidFill>
                  <a:srgbClr val="031E43"/>
                </a:solidFill>
                <a:latin typeface="Arial" panose="020B0604020202020204" pitchFamily="34" charset="0"/>
                <a:cs typeface="Arial" panose="020B0604020202020204" pitchFamily="34" charset="0"/>
              </a:rPr>
              <a:t>This is a package of </a:t>
            </a:r>
            <a:r>
              <a:rPr lang="en-GB" sz="3200">
                <a:solidFill>
                  <a:srgbClr val="031E43"/>
                </a:solidFill>
                <a:latin typeface="Arial" panose="020B0604020202020204" pitchFamily="34" charset="0"/>
                <a:cs typeface="Arial" panose="020B0604020202020204" pitchFamily="34" charset="0"/>
              </a:rPr>
              <a:t>support for those </a:t>
            </a:r>
            <a:r>
              <a:rPr lang="en-GB" sz="3200" dirty="0">
                <a:solidFill>
                  <a:srgbClr val="031E43"/>
                </a:solidFill>
                <a:latin typeface="Arial" panose="020B0604020202020204" pitchFamily="34" charset="0"/>
                <a:cs typeface="Arial" panose="020B0604020202020204" pitchFamily="34" charset="0"/>
              </a:rPr>
              <a:t>students who we identify will:</a:t>
            </a:r>
          </a:p>
          <a:p>
            <a:pPr marL="342900" indent="-342900" algn="l">
              <a:buFont typeface="Arial" panose="020B0604020202020204" pitchFamily="34" charset="0"/>
              <a:buChar char="•"/>
            </a:pPr>
            <a:r>
              <a:rPr lang="en-GB" sz="3200" dirty="0">
                <a:solidFill>
                  <a:srgbClr val="031E43"/>
                </a:solidFill>
                <a:latin typeface="Arial" panose="020B0604020202020204" pitchFamily="34" charset="0"/>
                <a:cs typeface="Arial" panose="020B0604020202020204" pitchFamily="34" charset="0"/>
              </a:rPr>
              <a:t>Find the full range of GCSEs quite demanding</a:t>
            </a:r>
          </a:p>
          <a:p>
            <a:pPr marL="342900" indent="-342900" algn="l">
              <a:buFont typeface="Arial" panose="020B0604020202020204" pitchFamily="34" charset="0"/>
              <a:buChar char="•"/>
            </a:pPr>
            <a:r>
              <a:rPr lang="en-GB" sz="3200" dirty="0">
                <a:solidFill>
                  <a:srgbClr val="031E43"/>
                </a:solidFill>
                <a:latin typeface="Arial" panose="020B0604020202020204" pitchFamily="34" charset="0"/>
                <a:cs typeface="Arial" panose="020B0604020202020204" pitchFamily="34" charset="0"/>
              </a:rPr>
              <a:t>Need additional support with literacy and numeracy</a:t>
            </a:r>
          </a:p>
          <a:p>
            <a:pPr marL="342900" indent="-342900" algn="l">
              <a:buFont typeface="Arial" panose="020B0604020202020204" pitchFamily="34" charset="0"/>
              <a:buChar char="•"/>
            </a:pPr>
            <a:r>
              <a:rPr lang="en-GB" sz="3200" dirty="0">
                <a:solidFill>
                  <a:srgbClr val="031E43"/>
                </a:solidFill>
                <a:latin typeface="Arial" panose="020B0604020202020204" pitchFamily="34" charset="0"/>
                <a:cs typeface="Arial" panose="020B0604020202020204" pitchFamily="34" charset="0"/>
              </a:rPr>
              <a:t>Need additional support accessing Post-16 options</a:t>
            </a:r>
          </a:p>
          <a:p>
            <a:pPr marL="342900" indent="-342900" algn="l">
              <a:buFont typeface="Arial" panose="020B0604020202020204" pitchFamily="34" charset="0"/>
              <a:buChar char="•"/>
            </a:pPr>
            <a:r>
              <a:rPr lang="en-GB" sz="3200" dirty="0">
                <a:solidFill>
                  <a:srgbClr val="031E43"/>
                </a:solidFill>
                <a:latin typeface="Arial" panose="020B0604020202020204" pitchFamily="34" charset="0"/>
                <a:cs typeface="Arial" panose="020B0604020202020204" pitchFamily="34" charset="0"/>
              </a:rPr>
              <a:t>Benefit from focusing on a (work) skills approach to support future progression</a:t>
            </a:r>
          </a:p>
          <a:p>
            <a:pPr marL="342900" indent="-342900" algn="l">
              <a:buFont typeface="Arial" panose="020B0604020202020204" pitchFamily="34" charset="0"/>
              <a:buChar char="•"/>
            </a:pPr>
            <a:endParaRPr lang="en-GB" sz="3200" dirty="0">
              <a:solidFill>
                <a:srgbClr val="031E43"/>
              </a:solidFill>
              <a:latin typeface="Arial" panose="020B0604020202020204" pitchFamily="34" charset="0"/>
              <a:cs typeface="Arial" panose="020B0604020202020204" pitchFamily="34" charset="0"/>
            </a:endParaRPr>
          </a:p>
          <a:p>
            <a:pPr algn="l"/>
            <a:r>
              <a:rPr lang="en-GB" sz="3200" dirty="0">
                <a:solidFill>
                  <a:srgbClr val="031E43"/>
                </a:solidFill>
                <a:latin typeface="Arial" panose="020B0604020202020204" pitchFamily="34" charset="0"/>
                <a:cs typeface="Arial" panose="020B0604020202020204" pitchFamily="34" charset="0"/>
              </a:rPr>
              <a:t>This is a very bespoke offer and is adaptable across the 2 years of Year 10&amp;11.  Mrs Groves and Mr Mudge will work with myself identifying and talking to those students who we believe this course might be suitable for and we will be in contact with them.</a:t>
            </a:r>
          </a:p>
        </p:txBody>
      </p:sp>
    </p:spTree>
    <p:extLst>
      <p:ext uri="{BB962C8B-B14F-4D97-AF65-F5344CB8AC3E}">
        <p14:creationId xmlns:p14="http://schemas.microsoft.com/office/powerpoint/2010/main" val="12433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48D02-5603-09F3-4F63-26FDD4AFE8F5}"/>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0833DD8A-B7B0-7A72-527C-3A62200E0DAA}"/>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4CE1AF97-5A1C-0F04-E94C-71283BFC524F}"/>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687B62F9-AB49-88BB-F366-F5D15EF1CEDE}"/>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C64D63F5-3DEF-AEB6-D93D-B8674C8AA0E7}"/>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A8029654-37A7-8312-8CD2-FEE7820A51ED}"/>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A9661A73-50A0-7EE6-17EF-EB52E47BA9EF}"/>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E50326BC-6217-0112-59B0-959B8860F43A}"/>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F823D4A0-CD50-E3D6-8A10-8A3C9A480EF4}"/>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4" name="Title 1">
            <a:extLst>
              <a:ext uri="{FF2B5EF4-FFF2-40B4-BE49-F238E27FC236}">
                <a16:creationId xmlns:a16="http://schemas.microsoft.com/office/drawing/2014/main" id="{B4C2BCA9-BD80-9C1C-4E4A-A604A670D6B1}"/>
              </a:ext>
            </a:extLst>
          </p:cNvPr>
          <p:cNvSpPr txBox="1">
            <a:spLocks/>
          </p:cNvSpPr>
          <p:nvPr/>
        </p:nvSpPr>
        <p:spPr>
          <a:xfrm>
            <a:off x="740968" y="246956"/>
            <a:ext cx="6509556"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31E43"/>
                </a:solidFill>
                <a:latin typeface="Arial" panose="020B0604020202020204" pitchFamily="34" charset="0"/>
                <a:cs typeface="Arial" panose="020B0604020202020204" pitchFamily="34" charset="0"/>
              </a:rPr>
              <a:t>Help and Support with Careers</a:t>
            </a:r>
          </a:p>
        </p:txBody>
      </p:sp>
      <p:pic>
        <p:nvPicPr>
          <p:cNvPr id="12" name="Picture 11">
            <a:extLst>
              <a:ext uri="{FF2B5EF4-FFF2-40B4-BE49-F238E27FC236}">
                <a16:creationId xmlns:a16="http://schemas.microsoft.com/office/drawing/2014/main" id="{60CB8C28-95E0-B54F-D8B7-EC595DA8FAAA}"/>
              </a:ext>
            </a:extLst>
          </p:cNvPr>
          <p:cNvPicPr>
            <a:picLocks noChangeAspect="1"/>
          </p:cNvPicPr>
          <p:nvPr/>
        </p:nvPicPr>
        <p:blipFill>
          <a:blip r:embed="rId5"/>
          <a:stretch>
            <a:fillRect/>
          </a:stretch>
        </p:blipFill>
        <p:spPr>
          <a:xfrm>
            <a:off x="647056" y="956983"/>
            <a:ext cx="9824435" cy="6602508"/>
          </a:xfrm>
          <a:prstGeom prst="rect">
            <a:avLst/>
          </a:prstGeom>
        </p:spPr>
      </p:pic>
      <p:sp>
        <p:nvSpPr>
          <p:cNvPr id="13" name="Rectangle 12">
            <a:extLst>
              <a:ext uri="{FF2B5EF4-FFF2-40B4-BE49-F238E27FC236}">
                <a16:creationId xmlns:a16="http://schemas.microsoft.com/office/drawing/2014/main" id="{2E61E1A0-FE3F-6590-A9ED-9E0109AA4EC8}"/>
              </a:ext>
            </a:extLst>
          </p:cNvPr>
          <p:cNvSpPr/>
          <p:nvPr/>
        </p:nvSpPr>
        <p:spPr>
          <a:xfrm>
            <a:off x="11017556" y="980501"/>
            <a:ext cx="5543268" cy="6186309"/>
          </a:xfrm>
          <a:prstGeom prst="rect">
            <a:avLst/>
          </a:prstGeom>
        </p:spPr>
        <p:txBody>
          <a:bodyPr wrap="square" lIns="91440" tIns="45720" rIns="91440" bIns="45720" anchor="t">
            <a:spAutoFit/>
          </a:bodyPr>
          <a:lstStyle/>
          <a:p>
            <a:r>
              <a:rPr lang="en-GB" sz="3600" dirty="0">
                <a:solidFill>
                  <a:srgbClr val="031E43"/>
                </a:solidFill>
                <a:latin typeface="Arial"/>
                <a:cs typeface="Arial"/>
              </a:rPr>
              <a:t>You will be looking at your option choices within Education for Life lessons during January/February – this will help you with answering some of your questions.  You can also use the links on the school website and the various websites we subscribe to e.g. Unifrog.</a:t>
            </a:r>
          </a:p>
        </p:txBody>
      </p:sp>
    </p:spTree>
    <p:extLst>
      <p:ext uri="{BB962C8B-B14F-4D97-AF65-F5344CB8AC3E}">
        <p14:creationId xmlns:p14="http://schemas.microsoft.com/office/powerpoint/2010/main" val="1816913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D9E5B-FEA1-7317-1742-A6D990B5328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8E1CFADC-AF4E-0233-534F-DC7F97A5F51C}"/>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FFD0F5D9-E0A4-57AE-C068-3222E2F43537}"/>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8FEBBFDF-C6D1-DAA1-A8A1-C2321F331077}"/>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C591F7FD-9049-867E-7E49-D1B4426A29A8}"/>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20B72056-C464-CEB8-1299-CA7A7F2BF8F6}"/>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CC96EC12-36EB-5524-1ABA-CEF42A404F82}"/>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CD03FF64-BA2F-C508-D970-05169B388C00}"/>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57D25084-7BBD-12FA-E9C0-F649F0BC27B2}"/>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pic>
        <p:nvPicPr>
          <p:cNvPr id="4" name="Picture 3">
            <a:extLst>
              <a:ext uri="{FF2B5EF4-FFF2-40B4-BE49-F238E27FC236}">
                <a16:creationId xmlns:a16="http://schemas.microsoft.com/office/drawing/2014/main" id="{8E64C3A3-0D9D-1551-91E2-0753695EBC78}"/>
              </a:ext>
            </a:extLst>
          </p:cNvPr>
          <p:cNvPicPr>
            <a:picLocks noChangeAspect="1"/>
          </p:cNvPicPr>
          <p:nvPr/>
        </p:nvPicPr>
        <p:blipFill>
          <a:blip r:embed="rId5"/>
          <a:stretch>
            <a:fillRect/>
          </a:stretch>
        </p:blipFill>
        <p:spPr>
          <a:xfrm>
            <a:off x="2231232" y="403744"/>
            <a:ext cx="13308282" cy="7211431"/>
          </a:xfrm>
          <a:prstGeom prst="rect">
            <a:avLst/>
          </a:prstGeom>
        </p:spPr>
      </p:pic>
    </p:spTree>
    <p:extLst>
      <p:ext uri="{BB962C8B-B14F-4D97-AF65-F5344CB8AC3E}">
        <p14:creationId xmlns:p14="http://schemas.microsoft.com/office/powerpoint/2010/main" val="1629560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055AE-CCF8-B83C-C6ED-64F2F9BA98A3}"/>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6C2C62E-5174-D091-D175-C2D878F386D9}"/>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3202B7E2-DAA3-5124-A2A5-43193B0F10ED}"/>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B112A1D5-B558-9180-266C-31850718989B}"/>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6C0896D4-B3AC-38D6-131A-0AE5E6478BF7}"/>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8C36B53C-99F0-FCAD-9898-2E07D192268B}"/>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092680B3-F61C-3E0B-AAE9-D0E98DF2E54A}"/>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DDB3A3B1-0FB9-1119-269C-E6482F7E1E99}"/>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F082CEA5-895B-21E5-D64E-715BD1EE1383}"/>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9226981E-D986-EC45-0D8F-92BA23851BC2}"/>
              </a:ext>
            </a:extLst>
          </p:cNvPr>
          <p:cNvSpPr txBox="1">
            <a:spLocks/>
          </p:cNvSpPr>
          <p:nvPr/>
        </p:nvSpPr>
        <p:spPr>
          <a:xfrm>
            <a:off x="1000762" y="246956"/>
            <a:ext cx="6856505" cy="14457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31E43"/>
                </a:solidFill>
                <a:latin typeface="Arial" panose="020B0604020202020204" pitchFamily="34" charset="0"/>
                <a:cs typeface="Arial" panose="020B0604020202020204" pitchFamily="34" charset="0"/>
              </a:rPr>
              <a:t>What Next?</a:t>
            </a:r>
          </a:p>
          <a:p>
            <a:pPr algn="l"/>
            <a:r>
              <a:rPr lang="en-GB" sz="3000" b="1" dirty="0">
                <a:solidFill>
                  <a:srgbClr val="031E43"/>
                </a:solidFill>
                <a:latin typeface="Arial" panose="020B0604020202020204" pitchFamily="34" charset="0"/>
                <a:cs typeface="Arial" panose="020B0604020202020204" pitchFamily="34" charset="0"/>
              </a:rPr>
              <a:t>Have a look at these dates and make a note of them in your diary</a:t>
            </a:r>
          </a:p>
        </p:txBody>
      </p:sp>
      <p:pic>
        <p:nvPicPr>
          <p:cNvPr id="4" name="Picture 3">
            <a:extLst>
              <a:ext uri="{FF2B5EF4-FFF2-40B4-BE49-F238E27FC236}">
                <a16:creationId xmlns:a16="http://schemas.microsoft.com/office/drawing/2014/main" id="{4445C7F1-B8EB-2FA0-1555-530A17128E66}"/>
              </a:ext>
            </a:extLst>
          </p:cNvPr>
          <p:cNvPicPr>
            <a:picLocks noChangeAspect="1"/>
          </p:cNvPicPr>
          <p:nvPr/>
        </p:nvPicPr>
        <p:blipFill>
          <a:blip r:embed="rId5"/>
          <a:stretch>
            <a:fillRect/>
          </a:stretch>
        </p:blipFill>
        <p:spPr>
          <a:xfrm>
            <a:off x="8495927" y="441569"/>
            <a:ext cx="9349677" cy="7049959"/>
          </a:xfrm>
          <a:prstGeom prst="rect">
            <a:avLst/>
          </a:prstGeom>
        </p:spPr>
      </p:pic>
      <p:sp>
        <p:nvSpPr>
          <p:cNvPr id="12" name="TextBox 11">
            <a:extLst>
              <a:ext uri="{FF2B5EF4-FFF2-40B4-BE49-F238E27FC236}">
                <a16:creationId xmlns:a16="http://schemas.microsoft.com/office/drawing/2014/main" id="{9589A838-850B-D6D6-BAB8-455519D1FFC8}"/>
              </a:ext>
            </a:extLst>
          </p:cNvPr>
          <p:cNvSpPr txBox="1"/>
          <p:nvPr/>
        </p:nvSpPr>
        <p:spPr>
          <a:xfrm>
            <a:off x="1064052" y="2983259"/>
            <a:ext cx="606372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002060"/>
                </a:solidFill>
                <a:cs typeface="Calibri"/>
              </a:rPr>
              <a:t>Plus: visit to Hartpury University on either 29</a:t>
            </a:r>
            <a:r>
              <a:rPr lang="en-GB" sz="3600" baseline="30000" dirty="0">
                <a:solidFill>
                  <a:srgbClr val="002060"/>
                </a:solidFill>
                <a:cs typeface="Calibri"/>
              </a:rPr>
              <a:t>th</a:t>
            </a:r>
            <a:r>
              <a:rPr lang="en-GB" sz="3600" dirty="0">
                <a:solidFill>
                  <a:srgbClr val="002060"/>
                </a:solidFill>
                <a:cs typeface="Calibri"/>
              </a:rPr>
              <a:t> or 31</a:t>
            </a:r>
            <a:r>
              <a:rPr lang="en-GB" sz="3600" baseline="30000" dirty="0">
                <a:solidFill>
                  <a:srgbClr val="002060"/>
                </a:solidFill>
                <a:cs typeface="Calibri"/>
              </a:rPr>
              <a:t>st</a:t>
            </a:r>
            <a:r>
              <a:rPr lang="en-GB" sz="3600" dirty="0">
                <a:solidFill>
                  <a:srgbClr val="002060"/>
                </a:solidFill>
                <a:cs typeface="Calibri"/>
              </a:rPr>
              <a:t> January</a:t>
            </a:r>
            <a:r>
              <a:rPr lang="en-GB" sz="3600" baseline="30000" dirty="0">
                <a:solidFill>
                  <a:srgbClr val="002060"/>
                </a:solidFill>
                <a:cs typeface="Calibri"/>
              </a:rPr>
              <a:t> </a:t>
            </a:r>
            <a:r>
              <a:rPr lang="en-GB" sz="3600" dirty="0">
                <a:solidFill>
                  <a:srgbClr val="002060"/>
                </a:solidFill>
                <a:cs typeface="Calibri"/>
              </a:rPr>
              <a:t>– range of activities aimed at raising aspirations and considering options both post-Year 9, and looking ahead to Post-16 and Post 18</a:t>
            </a:r>
            <a:endParaRPr lang="en-GB" sz="3600" dirty="0">
              <a:solidFill>
                <a:srgbClr val="002060"/>
              </a:solidFill>
            </a:endParaRPr>
          </a:p>
        </p:txBody>
      </p:sp>
    </p:spTree>
    <p:extLst>
      <p:ext uri="{BB962C8B-B14F-4D97-AF65-F5344CB8AC3E}">
        <p14:creationId xmlns:p14="http://schemas.microsoft.com/office/powerpoint/2010/main" val="1713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2AB00-AE25-E860-5E33-D2E557B3F63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7244A58F-1146-ED6A-8E6D-80A8FBE15D60}"/>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424D5472-FE4D-E10D-0C81-526F38C281A2}"/>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612FD70C-5C50-F17D-0CC4-8640BD5A7EAF}"/>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ED287766-F1E8-CB71-9869-55BBCA1638F4}"/>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83FB1329-2C7C-7C11-00D9-BD0A88719CB7}"/>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E893E0B8-57B8-E0AA-7E02-DAF7A27F402F}"/>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88A3F3FC-D342-8B0A-4004-90CB80F929B1}"/>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0659246F-72D0-FCDA-BB73-EA76547D1DAD}"/>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89935D83-DE80-4BDE-C070-69D7C948C45A}"/>
              </a:ext>
            </a:extLst>
          </p:cNvPr>
          <p:cNvSpPr txBox="1">
            <a:spLocks/>
          </p:cNvSpPr>
          <p:nvPr/>
        </p:nvSpPr>
        <p:spPr>
          <a:xfrm>
            <a:off x="740968" y="534988"/>
            <a:ext cx="6509556"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Who to ask for advice?</a:t>
            </a:r>
          </a:p>
        </p:txBody>
      </p:sp>
      <p:sp>
        <p:nvSpPr>
          <p:cNvPr id="4" name="Content Placeholder 2">
            <a:extLst>
              <a:ext uri="{FF2B5EF4-FFF2-40B4-BE49-F238E27FC236}">
                <a16:creationId xmlns:a16="http://schemas.microsoft.com/office/drawing/2014/main" id="{CADC6510-8FEC-E44C-3A62-7AE3E1E34A82}"/>
              </a:ext>
            </a:extLst>
          </p:cNvPr>
          <p:cNvSpPr txBox="1">
            <a:spLocks/>
          </p:cNvSpPr>
          <p:nvPr/>
        </p:nvSpPr>
        <p:spPr>
          <a:xfrm>
            <a:off x="756457" y="1603911"/>
            <a:ext cx="15084287" cy="62611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solidFill>
                  <a:srgbClr val="031E43"/>
                </a:solidFill>
                <a:latin typeface="Arial" panose="020B0604020202020204" pitchFamily="34" charset="0"/>
                <a:cs typeface="Arial" panose="020B0604020202020204" pitchFamily="34" charset="0"/>
              </a:rPr>
              <a:t>Miss Hanley, </a:t>
            </a:r>
            <a:r>
              <a:rPr lang="en-GB" sz="3200" dirty="0">
                <a:solidFill>
                  <a:srgbClr val="031E43"/>
                </a:solidFill>
                <a:latin typeface="Arial" panose="020B0604020202020204" pitchFamily="34" charset="0"/>
                <a:cs typeface="Arial" panose="020B0604020202020204" pitchFamily="34" charset="0"/>
                <a:hlinkClick r:id="rId5"/>
              </a:rPr>
              <a:t>kjh@bournside.gloucs.sch.uk</a:t>
            </a:r>
            <a:r>
              <a:rPr lang="en-GB" sz="3200" dirty="0">
                <a:solidFill>
                  <a:srgbClr val="031E43"/>
                </a:solidFill>
                <a:latin typeface="Arial" panose="020B0604020202020204" pitchFamily="34" charset="0"/>
                <a:cs typeface="Arial" panose="020B0604020202020204" pitchFamily="34" charset="0"/>
              </a:rPr>
              <a:t> </a:t>
            </a:r>
          </a:p>
          <a:p>
            <a:pPr algn="l"/>
            <a:r>
              <a:rPr lang="en-GB" sz="3200" dirty="0">
                <a:solidFill>
                  <a:srgbClr val="031E43"/>
                </a:solidFill>
                <a:latin typeface="Arial" panose="020B0604020202020204" pitchFamily="34" charset="0"/>
                <a:cs typeface="Arial" panose="020B0604020202020204" pitchFamily="34" charset="0"/>
              </a:rPr>
              <a:t>Mrs Martin – Careers Leader gcm@ (she is the best person to contact about apprenticeship and employment routes)</a:t>
            </a:r>
          </a:p>
          <a:p>
            <a:pPr algn="l"/>
            <a:r>
              <a:rPr lang="en-GB" sz="3200" dirty="0">
                <a:solidFill>
                  <a:srgbClr val="031E43"/>
                </a:solidFill>
                <a:latin typeface="Arial" panose="020B0604020202020204" pitchFamily="34" charset="0"/>
                <a:cs typeface="Arial" panose="020B0604020202020204" pitchFamily="34" charset="0"/>
              </a:rPr>
              <a:t>Mrs Littlewood – Deputy Head of Sixth Form (Academic) ll@ or Miss Brown – Assistant Head of Sixth Form (Academic) mab@ (they will be able to advise about universities in particular)</a:t>
            </a:r>
          </a:p>
          <a:p>
            <a:pPr algn="l"/>
            <a:r>
              <a:rPr lang="en-GB" sz="3200" dirty="0">
                <a:solidFill>
                  <a:srgbClr val="031E43"/>
                </a:solidFill>
                <a:latin typeface="Arial" panose="020B0604020202020204" pitchFamily="34" charset="0"/>
                <a:cs typeface="Arial" panose="020B0604020202020204" pitchFamily="34" charset="0"/>
                <a:hlinkClick r:id="rId6"/>
              </a:rPr>
              <a:t>careers@bournside.gloucs.sch.uk</a:t>
            </a:r>
            <a:r>
              <a:rPr lang="en-GB" sz="3200" dirty="0">
                <a:solidFill>
                  <a:srgbClr val="031E43"/>
                </a:solidFill>
                <a:latin typeface="Arial" panose="020B0604020202020204" pitchFamily="34" charset="0"/>
                <a:cs typeface="Arial" panose="020B0604020202020204" pitchFamily="34" charset="0"/>
              </a:rPr>
              <a:t> – for general enquiries; will be picked up by one of the team</a:t>
            </a:r>
          </a:p>
          <a:p>
            <a:pPr algn="l"/>
            <a:r>
              <a:rPr lang="en-GB" sz="3200" dirty="0">
                <a:solidFill>
                  <a:srgbClr val="031E43"/>
                </a:solidFill>
                <a:latin typeface="Arial" panose="020B0604020202020204" pitchFamily="34" charset="0"/>
                <a:cs typeface="Arial" panose="020B0604020202020204" pitchFamily="34" charset="0"/>
              </a:rPr>
              <a:t>Your tutor, teachers etc…..</a:t>
            </a:r>
          </a:p>
          <a:p>
            <a:pPr algn="l"/>
            <a:endParaRPr lang="en-GB" sz="3200" dirty="0">
              <a:solidFill>
                <a:srgbClr val="031E43"/>
              </a:solidFill>
              <a:latin typeface="Arial" panose="020B0604020202020204" pitchFamily="34" charset="0"/>
              <a:cs typeface="Arial" panose="020B0604020202020204" pitchFamily="34" charset="0"/>
            </a:endParaRPr>
          </a:p>
          <a:p>
            <a:pPr algn="l"/>
            <a:endParaRPr lang="en-GB" sz="3200" dirty="0">
              <a:solidFill>
                <a:srgbClr val="031E43"/>
              </a:solidFill>
              <a:latin typeface="Arial" panose="020B0604020202020204" pitchFamily="34" charset="0"/>
              <a:cs typeface="Arial" panose="020B0604020202020204" pitchFamily="34" charset="0"/>
            </a:endParaRPr>
          </a:p>
          <a:p>
            <a:pPr algn="l"/>
            <a:r>
              <a:rPr lang="en-GB" sz="3200" dirty="0">
                <a:solidFill>
                  <a:srgbClr val="002060"/>
                </a:solidFill>
                <a:latin typeface="Arial" panose="020B0604020202020204" pitchFamily="34" charset="0"/>
                <a:cs typeface="Arial" panose="020B0604020202020204" pitchFamily="34" charset="0"/>
              </a:rPr>
              <a:t>I will be back in assemblies across this term with updates and next steps…..</a:t>
            </a:r>
          </a:p>
        </p:txBody>
      </p:sp>
    </p:spTree>
    <p:extLst>
      <p:ext uri="{BB962C8B-B14F-4D97-AF65-F5344CB8AC3E}">
        <p14:creationId xmlns:p14="http://schemas.microsoft.com/office/powerpoint/2010/main" val="3536748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2" name="Freeform 2"/>
          <p:cNvSpPr/>
          <p:nvPr/>
        </p:nvSpPr>
        <p:spPr>
          <a:xfrm>
            <a:off x="5229633" y="5291197"/>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3" name="Freeform 3"/>
          <p:cNvSpPr/>
          <p:nvPr/>
        </p:nvSpPr>
        <p:spPr>
          <a:xfrm>
            <a:off x="7874315" y="5291197"/>
            <a:ext cx="2514269" cy="2514269"/>
          </a:xfrm>
          <a:custGeom>
            <a:avLst/>
            <a:gdLst/>
            <a:ahLst/>
            <a:cxnLst/>
            <a:rect l="l" t="t" r="r" b="b"/>
            <a:pathLst>
              <a:path w="2514269" h="2514269">
                <a:moveTo>
                  <a:pt x="0" y="0"/>
                </a:moveTo>
                <a:lnTo>
                  <a:pt x="2514270" y="0"/>
                </a:lnTo>
                <a:lnTo>
                  <a:pt x="2514270" y="2514269"/>
                </a:lnTo>
                <a:lnTo>
                  <a:pt x="0" y="2514269"/>
                </a:lnTo>
                <a:lnTo>
                  <a:pt x="0" y="0"/>
                </a:lnTo>
                <a:close/>
              </a:path>
            </a:pathLst>
          </a:custGeom>
          <a:blipFill>
            <a:blip r:embed="rId2"/>
            <a:stretch>
              <a:fillRect/>
            </a:stretch>
          </a:blipFill>
        </p:spPr>
        <p:txBody>
          <a:bodyPr/>
          <a:lstStyle/>
          <a:p>
            <a:endParaRPr lang="en-GB" dirty="0"/>
          </a:p>
        </p:txBody>
      </p:sp>
      <p:sp>
        <p:nvSpPr>
          <p:cNvPr id="4" name="Freeform 4"/>
          <p:cNvSpPr/>
          <p:nvPr/>
        </p:nvSpPr>
        <p:spPr>
          <a:xfrm>
            <a:off x="2595490" y="5291197"/>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5" name="Freeform 5"/>
          <p:cNvSpPr/>
          <p:nvPr/>
        </p:nvSpPr>
        <p:spPr>
          <a:xfrm>
            <a:off x="-65403" y="5291197"/>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6" name="Freeform 6"/>
          <p:cNvSpPr/>
          <p:nvPr/>
        </p:nvSpPr>
        <p:spPr>
          <a:xfrm>
            <a:off x="10510706" y="5291197"/>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7" name="Freeform 7"/>
          <p:cNvSpPr/>
          <p:nvPr/>
        </p:nvSpPr>
        <p:spPr>
          <a:xfrm>
            <a:off x="5236615" y="2776928"/>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8" name="Freeform 8"/>
          <p:cNvSpPr/>
          <p:nvPr/>
        </p:nvSpPr>
        <p:spPr>
          <a:xfrm>
            <a:off x="7881297" y="2776928"/>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9" name="Freeform 9"/>
          <p:cNvSpPr/>
          <p:nvPr/>
        </p:nvSpPr>
        <p:spPr>
          <a:xfrm>
            <a:off x="2602471" y="2776928"/>
            <a:ext cx="2514269" cy="2514269"/>
          </a:xfrm>
          <a:custGeom>
            <a:avLst/>
            <a:gdLst/>
            <a:ahLst/>
            <a:cxnLst/>
            <a:rect l="l" t="t" r="r" b="b"/>
            <a:pathLst>
              <a:path w="2514269" h="2514269">
                <a:moveTo>
                  <a:pt x="0" y="0"/>
                </a:moveTo>
                <a:lnTo>
                  <a:pt x="2514270" y="0"/>
                </a:lnTo>
                <a:lnTo>
                  <a:pt x="2514270" y="2514269"/>
                </a:lnTo>
                <a:lnTo>
                  <a:pt x="0" y="2514269"/>
                </a:lnTo>
                <a:lnTo>
                  <a:pt x="0" y="0"/>
                </a:lnTo>
                <a:close/>
              </a:path>
            </a:pathLst>
          </a:custGeom>
          <a:blipFill>
            <a:blip r:embed="rId2"/>
            <a:stretch>
              <a:fillRect/>
            </a:stretch>
          </a:blipFill>
        </p:spPr>
        <p:txBody>
          <a:bodyPr/>
          <a:lstStyle/>
          <a:p>
            <a:endParaRPr lang="en-GB" dirty="0"/>
          </a:p>
        </p:txBody>
      </p:sp>
      <p:sp>
        <p:nvSpPr>
          <p:cNvPr id="10" name="Freeform 10"/>
          <p:cNvSpPr/>
          <p:nvPr/>
        </p:nvSpPr>
        <p:spPr>
          <a:xfrm>
            <a:off x="-58422" y="2776928"/>
            <a:ext cx="2514269" cy="2514269"/>
          </a:xfrm>
          <a:custGeom>
            <a:avLst/>
            <a:gdLst/>
            <a:ahLst/>
            <a:cxnLst/>
            <a:rect l="l" t="t" r="r" b="b"/>
            <a:pathLst>
              <a:path w="2514269" h="2514269">
                <a:moveTo>
                  <a:pt x="0" y="0"/>
                </a:moveTo>
                <a:lnTo>
                  <a:pt x="2514270" y="0"/>
                </a:lnTo>
                <a:lnTo>
                  <a:pt x="2514270" y="2514269"/>
                </a:lnTo>
                <a:lnTo>
                  <a:pt x="0" y="2514269"/>
                </a:lnTo>
                <a:lnTo>
                  <a:pt x="0" y="0"/>
                </a:lnTo>
                <a:close/>
              </a:path>
            </a:pathLst>
          </a:custGeom>
          <a:blipFill>
            <a:blip r:embed="rId2"/>
            <a:stretch>
              <a:fillRect/>
            </a:stretch>
          </a:blipFill>
        </p:spPr>
        <p:txBody>
          <a:bodyPr/>
          <a:lstStyle/>
          <a:p>
            <a:endParaRPr lang="en-GB" dirty="0"/>
          </a:p>
        </p:txBody>
      </p:sp>
      <p:sp>
        <p:nvSpPr>
          <p:cNvPr id="11" name="Freeform 11"/>
          <p:cNvSpPr/>
          <p:nvPr/>
        </p:nvSpPr>
        <p:spPr>
          <a:xfrm>
            <a:off x="10517688" y="2776928"/>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12" name="Freeform 12"/>
          <p:cNvSpPr/>
          <p:nvPr/>
        </p:nvSpPr>
        <p:spPr>
          <a:xfrm>
            <a:off x="5229633" y="248616"/>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13" name="Freeform 13"/>
          <p:cNvSpPr/>
          <p:nvPr/>
        </p:nvSpPr>
        <p:spPr>
          <a:xfrm>
            <a:off x="7874315" y="248616"/>
            <a:ext cx="2514269" cy="2514269"/>
          </a:xfrm>
          <a:custGeom>
            <a:avLst/>
            <a:gdLst/>
            <a:ahLst/>
            <a:cxnLst/>
            <a:rect l="l" t="t" r="r" b="b"/>
            <a:pathLst>
              <a:path w="2514269" h="2514269">
                <a:moveTo>
                  <a:pt x="0" y="0"/>
                </a:moveTo>
                <a:lnTo>
                  <a:pt x="2514270" y="0"/>
                </a:lnTo>
                <a:lnTo>
                  <a:pt x="2514270" y="2514269"/>
                </a:lnTo>
                <a:lnTo>
                  <a:pt x="0" y="2514269"/>
                </a:lnTo>
                <a:lnTo>
                  <a:pt x="0" y="0"/>
                </a:lnTo>
                <a:close/>
              </a:path>
            </a:pathLst>
          </a:custGeom>
          <a:blipFill>
            <a:blip r:embed="rId2"/>
            <a:stretch>
              <a:fillRect/>
            </a:stretch>
          </a:blipFill>
        </p:spPr>
        <p:txBody>
          <a:bodyPr/>
          <a:lstStyle/>
          <a:p>
            <a:endParaRPr lang="en-GB" dirty="0"/>
          </a:p>
        </p:txBody>
      </p:sp>
      <p:sp>
        <p:nvSpPr>
          <p:cNvPr id="14" name="Freeform 14"/>
          <p:cNvSpPr/>
          <p:nvPr/>
        </p:nvSpPr>
        <p:spPr>
          <a:xfrm>
            <a:off x="2595490" y="248616"/>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15" name="Freeform 15"/>
          <p:cNvSpPr/>
          <p:nvPr/>
        </p:nvSpPr>
        <p:spPr>
          <a:xfrm>
            <a:off x="-65403" y="248616"/>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16" name="Freeform 16"/>
          <p:cNvSpPr/>
          <p:nvPr/>
        </p:nvSpPr>
        <p:spPr>
          <a:xfrm>
            <a:off x="10510706" y="248616"/>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17" name="Freeform 17"/>
          <p:cNvSpPr/>
          <p:nvPr/>
        </p:nvSpPr>
        <p:spPr>
          <a:xfrm>
            <a:off x="13155782" y="5298218"/>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18" name="Freeform 18"/>
          <p:cNvSpPr/>
          <p:nvPr/>
        </p:nvSpPr>
        <p:spPr>
          <a:xfrm>
            <a:off x="13162763" y="2783949"/>
            <a:ext cx="2514269" cy="2514269"/>
          </a:xfrm>
          <a:custGeom>
            <a:avLst/>
            <a:gdLst/>
            <a:ahLst/>
            <a:cxnLst/>
            <a:rect l="l" t="t" r="r" b="b"/>
            <a:pathLst>
              <a:path w="2514269" h="2514269">
                <a:moveTo>
                  <a:pt x="0" y="0"/>
                </a:moveTo>
                <a:lnTo>
                  <a:pt x="2514270" y="0"/>
                </a:lnTo>
                <a:lnTo>
                  <a:pt x="2514270" y="2514269"/>
                </a:lnTo>
                <a:lnTo>
                  <a:pt x="0" y="2514269"/>
                </a:lnTo>
                <a:lnTo>
                  <a:pt x="0" y="0"/>
                </a:lnTo>
                <a:close/>
              </a:path>
            </a:pathLst>
          </a:custGeom>
          <a:blipFill>
            <a:blip r:embed="rId2"/>
            <a:stretch>
              <a:fillRect/>
            </a:stretch>
          </a:blipFill>
        </p:spPr>
        <p:txBody>
          <a:bodyPr/>
          <a:lstStyle/>
          <a:p>
            <a:endParaRPr lang="en-GB" dirty="0"/>
          </a:p>
        </p:txBody>
      </p:sp>
      <p:sp>
        <p:nvSpPr>
          <p:cNvPr id="19" name="Freeform 19"/>
          <p:cNvSpPr/>
          <p:nvPr/>
        </p:nvSpPr>
        <p:spPr>
          <a:xfrm>
            <a:off x="13155782" y="255637"/>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20" name="Freeform 20"/>
          <p:cNvSpPr/>
          <p:nvPr/>
        </p:nvSpPr>
        <p:spPr>
          <a:xfrm>
            <a:off x="15832152" y="5305239"/>
            <a:ext cx="2514269" cy="2514269"/>
          </a:xfrm>
          <a:custGeom>
            <a:avLst/>
            <a:gdLst/>
            <a:ahLst/>
            <a:cxnLst/>
            <a:rect l="l" t="t" r="r" b="b"/>
            <a:pathLst>
              <a:path w="2514269" h="2514269">
                <a:moveTo>
                  <a:pt x="0" y="0"/>
                </a:moveTo>
                <a:lnTo>
                  <a:pt x="2514270" y="0"/>
                </a:lnTo>
                <a:lnTo>
                  <a:pt x="2514270" y="2514270"/>
                </a:lnTo>
                <a:lnTo>
                  <a:pt x="0" y="2514270"/>
                </a:lnTo>
                <a:lnTo>
                  <a:pt x="0" y="0"/>
                </a:lnTo>
                <a:close/>
              </a:path>
            </a:pathLst>
          </a:custGeom>
          <a:blipFill>
            <a:blip r:embed="rId2"/>
            <a:stretch>
              <a:fillRect/>
            </a:stretch>
          </a:blipFill>
        </p:spPr>
        <p:txBody>
          <a:bodyPr/>
          <a:lstStyle/>
          <a:p>
            <a:endParaRPr lang="en-GB" dirty="0"/>
          </a:p>
        </p:txBody>
      </p:sp>
      <p:sp>
        <p:nvSpPr>
          <p:cNvPr id="21" name="Freeform 21"/>
          <p:cNvSpPr/>
          <p:nvPr/>
        </p:nvSpPr>
        <p:spPr>
          <a:xfrm>
            <a:off x="15839134" y="2790970"/>
            <a:ext cx="2514269" cy="2514269"/>
          </a:xfrm>
          <a:custGeom>
            <a:avLst/>
            <a:gdLst/>
            <a:ahLst/>
            <a:cxnLst/>
            <a:rect l="l" t="t" r="r" b="b"/>
            <a:pathLst>
              <a:path w="2514269" h="2514269">
                <a:moveTo>
                  <a:pt x="0" y="0"/>
                </a:moveTo>
                <a:lnTo>
                  <a:pt x="2514269" y="0"/>
                </a:lnTo>
                <a:lnTo>
                  <a:pt x="2514269" y="2514269"/>
                </a:lnTo>
                <a:lnTo>
                  <a:pt x="0" y="2514269"/>
                </a:lnTo>
                <a:lnTo>
                  <a:pt x="0" y="0"/>
                </a:lnTo>
                <a:close/>
              </a:path>
            </a:pathLst>
          </a:custGeom>
          <a:blipFill>
            <a:blip r:embed="rId2"/>
            <a:stretch>
              <a:fillRect/>
            </a:stretch>
          </a:blipFill>
        </p:spPr>
        <p:txBody>
          <a:bodyPr/>
          <a:lstStyle/>
          <a:p>
            <a:endParaRPr lang="en-GB" dirty="0"/>
          </a:p>
        </p:txBody>
      </p:sp>
      <p:sp>
        <p:nvSpPr>
          <p:cNvPr id="22" name="Freeform 22"/>
          <p:cNvSpPr/>
          <p:nvPr/>
        </p:nvSpPr>
        <p:spPr>
          <a:xfrm>
            <a:off x="15832152" y="262658"/>
            <a:ext cx="2514269" cy="2514269"/>
          </a:xfrm>
          <a:custGeom>
            <a:avLst/>
            <a:gdLst/>
            <a:ahLst/>
            <a:cxnLst/>
            <a:rect l="l" t="t" r="r" b="b"/>
            <a:pathLst>
              <a:path w="2514269" h="2514269">
                <a:moveTo>
                  <a:pt x="0" y="0"/>
                </a:moveTo>
                <a:lnTo>
                  <a:pt x="2514270" y="0"/>
                </a:lnTo>
                <a:lnTo>
                  <a:pt x="2514270" y="2514270"/>
                </a:lnTo>
                <a:lnTo>
                  <a:pt x="0" y="2514270"/>
                </a:lnTo>
                <a:lnTo>
                  <a:pt x="0" y="0"/>
                </a:lnTo>
                <a:close/>
              </a:path>
            </a:pathLst>
          </a:custGeom>
          <a:blipFill>
            <a:blip r:embed="rId2"/>
            <a:stretch>
              <a:fillRect/>
            </a:stretch>
          </a:blipFill>
        </p:spPr>
        <p:txBody>
          <a:bodyPr/>
          <a:lstStyle/>
          <a:p>
            <a:endParaRPr lang="en-GB" dirty="0"/>
          </a:p>
        </p:txBody>
      </p:sp>
      <p:grpSp>
        <p:nvGrpSpPr>
          <p:cNvPr id="23" name="Group 23"/>
          <p:cNvGrpSpPr/>
          <p:nvPr/>
        </p:nvGrpSpPr>
        <p:grpSpPr>
          <a:xfrm>
            <a:off x="0" y="0"/>
            <a:ext cx="18288000" cy="7819509"/>
            <a:chOff x="0" y="0"/>
            <a:chExt cx="4816593" cy="2059459"/>
          </a:xfrm>
        </p:grpSpPr>
        <p:sp>
          <p:nvSpPr>
            <p:cNvPr id="24" name="Freeform 24"/>
            <p:cNvSpPr/>
            <p:nvPr/>
          </p:nvSpPr>
          <p:spPr>
            <a:xfrm>
              <a:off x="0" y="0"/>
              <a:ext cx="4816592" cy="2059459"/>
            </a:xfrm>
            <a:custGeom>
              <a:avLst/>
              <a:gdLst/>
              <a:ahLst/>
              <a:cxnLst/>
              <a:rect l="l" t="t" r="r" b="b"/>
              <a:pathLst>
                <a:path w="4816592" h="2059459">
                  <a:moveTo>
                    <a:pt x="0" y="0"/>
                  </a:moveTo>
                  <a:lnTo>
                    <a:pt x="4816592" y="0"/>
                  </a:lnTo>
                  <a:lnTo>
                    <a:pt x="4816592" y="2059459"/>
                  </a:lnTo>
                  <a:lnTo>
                    <a:pt x="0" y="2059459"/>
                  </a:lnTo>
                  <a:close/>
                </a:path>
              </a:pathLst>
            </a:custGeom>
            <a:solidFill>
              <a:srgbClr val="031E43">
                <a:alpha val="80000"/>
              </a:srgbClr>
            </a:solidFill>
          </p:spPr>
          <p:txBody>
            <a:bodyPr/>
            <a:lstStyle/>
            <a:p>
              <a:endParaRPr lang="en-GB" dirty="0"/>
            </a:p>
          </p:txBody>
        </p:sp>
        <p:sp>
          <p:nvSpPr>
            <p:cNvPr id="25" name="TextBox 25"/>
            <p:cNvSpPr txBox="1"/>
            <p:nvPr/>
          </p:nvSpPr>
          <p:spPr>
            <a:xfrm>
              <a:off x="0" y="-104775"/>
              <a:ext cx="4816593" cy="2164234"/>
            </a:xfrm>
            <a:prstGeom prst="rect">
              <a:avLst/>
            </a:prstGeom>
          </p:spPr>
          <p:txBody>
            <a:bodyPr lIns="50800" tIns="50800" rIns="50800" bIns="50800" rtlCol="0" anchor="ctr"/>
            <a:lstStyle/>
            <a:p>
              <a:pPr algn="ctr">
                <a:lnSpc>
                  <a:spcPts val="3560"/>
                </a:lnSpc>
              </a:pPr>
              <a:endParaRPr dirty="0"/>
            </a:p>
          </p:txBody>
        </p:sp>
      </p:grpSp>
      <p:sp>
        <p:nvSpPr>
          <p:cNvPr id="26" name="TextBox 26"/>
          <p:cNvSpPr txBox="1"/>
          <p:nvPr/>
        </p:nvSpPr>
        <p:spPr>
          <a:xfrm>
            <a:off x="6486768" y="2701606"/>
            <a:ext cx="9604506" cy="3095630"/>
          </a:xfrm>
          <a:prstGeom prst="rect">
            <a:avLst/>
          </a:prstGeom>
        </p:spPr>
        <p:txBody>
          <a:bodyPr lIns="0" tIns="0" rIns="0" bIns="0" rtlCol="0" anchor="t">
            <a:spAutoFit/>
          </a:bodyPr>
          <a:lstStyle/>
          <a:p>
            <a:pPr algn="r">
              <a:lnSpc>
                <a:spcPts val="11699"/>
              </a:lnSpc>
            </a:pPr>
            <a:r>
              <a:rPr lang="en-US" sz="8999" dirty="0">
                <a:solidFill>
                  <a:srgbClr val="FFFFFF"/>
                </a:solidFill>
                <a:latin typeface="Arial Bold"/>
                <a:ea typeface="Arial Bold"/>
                <a:cs typeface="Arial Bold"/>
                <a:sym typeface="Arial Bold"/>
              </a:rPr>
              <a:t>Thank you.</a:t>
            </a:r>
          </a:p>
          <a:p>
            <a:pPr marL="0" lvl="0" indent="0" algn="r">
              <a:lnSpc>
                <a:spcPts val="11699"/>
              </a:lnSpc>
            </a:pPr>
            <a:r>
              <a:rPr lang="en-US" sz="8999" dirty="0">
                <a:solidFill>
                  <a:srgbClr val="FFFFFF"/>
                </a:solidFill>
                <a:latin typeface="Arial Bold"/>
                <a:ea typeface="Arial Bold"/>
                <a:cs typeface="Arial Bold"/>
                <a:sym typeface="Arial Bold"/>
              </a:rPr>
              <a:t>Have a good day!</a:t>
            </a:r>
          </a:p>
        </p:txBody>
      </p:sp>
      <p:grpSp>
        <p:nvGrpSpPr>
          <p:cNvPr id="27" name="Group 27"/>
          <p:cNvGrpSpPr/>
          <p:nvPr/>
        </p:nvGrpSpPr>
        <p:grpSpPr>
          <a:xfrm>
            <a:off x="0" y="8086209"/>
            <a:ext cx="18288000" cy="2200791"/>
            <a:chOff x="0" y="0"/>
            <a:chExt cx="3383011" cy="407114"/>
          </a:xfrm>
        </p:grpSpPr>
        <p:sp>
          <p:nvSpPr>
            <p:cNvPr id="28" name="Freeform 28"/>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29" name="Freeform 29"/>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3"/>
            <a:stretch>
              <a:fillRect/>
            </a:stretch>
          </a:blipFill>
        </p:spPr>
        <p:txBody>
          <a:bodyPr/>
          <a:lstStyle/>
          <a:p>
            <a:endParaRPr lang="en-GB" dirty="0"/>
          </a:p>
        </p:txBody>
      </p:sp>
      <p:sp>
        <p:nvSpPr>
          <p:cNvPr id="30" name="AutoShape 30"/>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31" name="Group 31"/>
          <p:cNvGrpSpPr/>
          <p:nvPr/>
        </p:nvGrpSpPr>
        <p:grpSpPr>
          <a:xfrm>
            <a:off x="11017556" y="8729146"/>
            <a:ext cx="6241744" cy="741988"/>
            <a:chOff x="0" y="0"/>
            <a:chExt cx="8322325" cy="989317"/>
          </a:xfrm>
        </p:grpSpPr>
        <p:sp>
          <p:nvSpPr>
            <p:cNvPr id="32" name="Freeform 32"/>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33" name="TextBox 33"/>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991"/>
            <a:ext cx="5877268" cy="8117199"/>
            <a:chOff x="0" y="0"/>
            <a:chExt cx="910543" cy="1257567"/>
          </a:xfrm>
        </p:grpSpPr>
        <p:sp>
          <p:nvSpPr>
            <p:cNvPr id="3" name="Freeform 3"/>
            <p:cNvSpPr/>
            <p:nvPr/>
          </p:nvSpPr>
          <p:spPr>
            <a:xfrm>
              <a:off x="0" y="0"/>
              <a:ext cx="910543" cy="1257567"/>
            </a:xfrm>
            <a:custGeom>
              <a:avLst/>
              <a:gdLst/>
              <a:ahLst/>
              <a:cxnLst/>
              <a:rect l="l" t="t" r="r" b="b"/>
              <a:pathLst>
                <a:path w="910543" h="1257567">
                  <a:moveTo>
                    <a:pt x="0" y="0"/>
                  </a:moveTo>
                  <a:lnTo>
                    <a:pt x="910543" y="0"/>
                  </a:lnTo>
                  <a:lnTo>
                    <a:pt x="910543" y="1257567"/>
                  </a:lnTo>
                  <a:lnTo>
                    <a:pt x="0" y="1257567"/>
                  </a:lnTo>
                  <a:close/>
                </a:path>
              </a:pathLst>
            </a:custGeom>
            <a:blipFill>
              <a:blip r:embed="rId2"/>
              <a:stretch>
                <a:fillRect l="-137261" t="-7159" b="-7159"/>
              </a:stretch>
            </a:blipFill>
          </p:spPr>
          <p:txBody>
            <a:bodyPr/>
            <a:lstStyle/>
            <a:p>
              <a:endParaRPr lang="en-GB" dirty="0"/>
            </a:p>
          </p:txBody>
        </p:sp>
      </p:grpSp>
      <p:sp>
        <p:nvSpPr>
          <p:cNvPr id="8" name="TextBox 8"/>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11" name="Group 11"/>
          <p:cNvGrpSpPr/>
          <p:nvPr/>
        </p:nvGrpSpPr>
        <p:grpSpPr>
          <a:xfrm>
            <a:off x="0" y="8086209"/>
            <a:ext cx="18288000" cy="2200791"/>
            <a:chOff x="0" y="0"/>
            <a:chExt cx="3383011" cy="407114"/>
          </a:xfrm>
        </p:grpSpPr>
        <p:sp>
          <p:nvSpPr>
            <p:cNvPr id="12" name="Freeform 12"/>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13" name="Freeform 13"/>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3"/>
            <a:stretch>
              <a:fillRect/>
            </a:stretch>
          </a:blipFill>
        </p:spPr>
        <p:txBody>
          <a:bodyPr/>
          <a:lstStyle/>
          <a:p>
            <a:endParaRPr lang="en-GB" dirty="0"/>
          </a:p>
        </p:txBody>
      </p:sp>
      <p:sp>
        <p:nvSpPr>
          <p:cNvPr id="14" name="AutoShape 14"/>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15" name="Group 15"/>
          <p:cNvGrpSpPr/>
          <p:nvPr/>
        </p:nvGrpSpPr>
        <p:grpSpPr>
          <a:xfrm>
            <a:off x="11017556" y="8729146"/>
            <a:ext cx="6241744" cy="741988"/>
            <a:chOff x="0" y="0"/>
            <a:chExt cx="8322325" cy="989317"/>
          </a:xfrm>
        </p:grpSpPr>
        <p:sp>
          <p:nvSpPr>
            <p:cNvPr id="16" name="Freeform 16"/>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17" name="TextBox 17"/>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19" name="Title 1">
            <a:extLst>
              <a:ext uri="{FF2B5EF4-FFF2-40B4-BE49-F238E27FC236}">
                <a16:creationId xmlns:a16="http://schemas.microsoft.com/office/drawing/2014/main" id="{48321F5B-E562-9F16-0E1A-EA2621BF90C3}"/>
              </a:ext>
            </a:extLst>
          </p:cNvPr>
          <p:cNvSpPr txBox="1">
            <a:spLocks/>
          </p:cNvSpPr>
          <p:nvPr/>
        </p:nvSpPr>
        <p:spPr>
          <a:xfrm>
            <a:off x="6551712" y="409849"/>
            <a:ext cx="10515600" cy="710027"/>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Making the right subject choices – what we will be doing to support you</a:t>
            </a:r>
          </a:p>
        </p:txBody>
      </p:sp>
      <p:sp>
        <p:nvSpPr>
          <p:cNvPr id="20" name="Content Placeholder 2">
            <a:extLst>
              <a:ext uri="{FF2B5EF4-FFF2-40B4-BE49-F238E27FC236}">
                <a16:creationId xmlns:a16="http://schemas.microsoft.com/office/drawing/2014/main" id="{840C9F57-559F-1460-053F-98F6D0D3A953}"/>
              </a:ext>
            </a:extLst>
          </p:cNvPr>
          <p:cNvSpPr txBox="1">
            <a:spLocks/>
          </p:cNvSpPr>
          <p:nvPr/>
        </p:nvSpPr>
        <p:spPr>
          <a:xfrm>
            <a:off x="6551712" y="1503490"/>
            <a:ext cx="10945216" cy="613652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solidFill>
                  <a:srgbClr val="031E43"/>
                </a:solidFill>
                <a:latin typeface="Arial" panose="020B0604020202020204" pitchFamily="34" charset="0"/>
                <a:cs typeface="Arial" panose="020B0604020202020204" pitchFamily="34" charset="0"/>
              </a:rPr>
              <a:t>You should already be asking yourself, as I am sure you are:</a:t>
            </a:r>
          </a:p>
          <a:p>
            <a:pPr marL="342900" indent="-342900" algn="l">
              <a:buFont typeface="Arial" panose="020B0604020202020204" pitchFamily="34" charset="0"/>
              <a:buChar char="•"/>
            </a:pPr>
            <a:r>
              <a:rPr lang="en-GB" sz="3200" dirty="0">
                <a:solidFill>
                  <a:srgbClr val="031E43"/>
                </a:solidFill>
                <a:latin typeface="Arial" panose="020B0604020202020204" pitchFamily="34" charset="0"/>
                <a:cs typeface="Arial" panose="020B0604020202020204" pitchFamily="34" charset="0"/>
              </a:rPr>
              <a:t>What do I enjoy studying?</a:t>
            </a:r>
          </a:p>
          <a:p>
            <a:pPr marL="342900" indent="-342900" algn="l">
              <a:buFont typeface="Arial" panose="020B0604020202020204" pitchFamily="34" charset="0"/>
              <a:buChar char="•"/>
            </a:pPr>
            <a:r>
              <a:rPr lang="en-GB" sz="3200" dirty="0">
                <a:solidFill>
                  <a:srgbClr val="031E43"/>
                </a:solidFill>
                <a:latin typeface="Arial" panose="020B0604020202020204" pitchFamily="34" charset="0"/>
                <a:cs typeface="Arial" panose="020B0604020202020204" pitchFamily="34" charset="0"/>
              </a:rPr>
              <a:t>What subjects am I good/best at?</a:t>
            </a:r>
          </a:p>
          <a:p>
            <a:pPr marL="342900" indent="-342900" algn="l">
              <a:buFont typeface="Arial" panose="020B0604020202020204" pitchFamily="34" charset="0"/>
              <a:buChar char="•"/>
            </a:pPr>
            <a:r>
              <a:rPr lang="en-GB" sz="3200" dirty="0">
                <a:solidFill>
                  <a:srgbClr val="031E43"/>
                </a:solidFill>
                <a:latin typeface="Arial" panose="020B0604020202020204" pitchFamily="34" charset="0"/>
                <a:cs typeface="Arial" panose="020B0604020202020204" pitchFamily="34" charset="0"/>
              </a:rPr>
              <a:t>What do my parents think?</a:t>
            </a:r>
          </a:p>
          <a:p>
            <a:pPr marL="342900" indent="-342900" algn="l">
              <a:buFont typeface="Arial" panose="020B0604020202020204" pitchFamily="34" charset="0"/>
              <a:buChar char="•"/>
            </a:pPr>
            <a:r>
              <a:rPr lang="en-GB" sz="3200" dirty="0">
                <a:solidFill>
                  <a:srgbClr val="031E43"/>
                </a:solidFill>
                <a:latin typeface="Arial" panose="020B0604020202020204" pitchFamily="34" charset="0"/>
                <a:cs typeface="Arial" panose="020B0604020202020204" pitchFamily="34" charset="0"/>
              </a:rPr>
              <a:t>What advice have my teachers given me?</a:t>
            </a:r>
          </a:p>
          <a:p>
            <a:pPr marL="342900" indent="-342900" algn="l">
              <a:buFont typeface="Arial" panose="020B0604020202020204" pitchFamily="34" charset="0"/>
              <a:buChar char="•"/>
            </a:pPr>
            <a:r>
              <a:rPr lang="en-GB" sz="3200" dirty="0">
                <a:solidFill>
                  <a:srgbClr val="031E43"/>
                </a:solidFill>
                <a:latin typeface="Arial" panose="020B0604020202020204" pitchFamily="34" charset="0"/>
                <a:cs typeface="Arial" panose="020B0604020202020204" pitchFamily="34" charset="0"/>
              </a:rPr>
              <a:t>How does my choice affect my future?</a:t>
            </a:r>
          </a:p>
          <a:p>
            <a:pPr marL="342900" indent="-342900" algn="l">
              <a:buFont typeface="Arial" panose="020B0604020202020204" pitchFamily="34" charset="0"/>
              <a:buChar char="•"/>
            </a:pPr>
            <a:endParaRPr lang="en-GB" sz="3200" dirty="0">
              <a:solidFill>
                <a:srgbClr val="031E43"/>
              </a:solidFill>
              <a:latin typeface="Arial" panose="020B0604020202020204" pitchFamily="34" charset="0"/>
              <a:cs typeface="Arial" panose="020B0604020202020204" pitchFamily="34" charset="0"/>
            </a:endParaRPr>
          </a:p>
          <a:p>
            <a:pPr algn="l"/>
            <a:r>
              <a:rPr lang="en-GB" sz="3200" dirty="0">
                <a:solidFill>
                  <a:srgbClr val="031E43"/>
                </a:solidFill>
                <a:latin typeface="Arial" panose="020B0604020202020204" pitchFamily="34" charset="0"/>
                <a:cs typeface="Arial" panose="020B0604020202020204" pitchFamily="34" charset="0"/>
              </a:rPr>
              <a:t>The last question is the most important and should be the most important question – you have, for the first time, choices – use them wisely – what you chose now can influence your future pathway(s)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991"/>
            <a:ext cx="5877268" cy="8117199"/>
            <a:chOff x="0" y="0"/>
            <a:chExt cx="910543" cy="1257567"/>
          </a:xfrm>
        </p:grpSpPr>
        <p:sp>
          <p:nvSpPr>
            <p:cNvPr id="3" name="Freeform 3"/>
            <p:cNvSpPr/>
            <p:nvPr/>
          </p:nvSpPr>
          <p:spPr>
            <a:xfrm>
              <a:off x="0" y="0"/>
              <a:ext cx="910543" cy="1257567"/>
            </a:xfrm>
            <a:custGeom>
              <a:avLst/>
              <a:gdLst/>
              <a:ahLst/>
              <a:cxnLst/>
              <a:rect l="l" t="t" r="r" b="b"/>
              <a:pathLst>
                <a:path w="910543" h="1257567">
                  <a:moveTo>
                    <a:pt x="0" y="0"/>
                  </a:moveTo>
                  <a:lnTo>
                    <a:pt x="910543" y="0"/>
                  </a:lnTo>
                  <a:lnTo>
                    <a:pt x="910543" y="1257567"/>
                  </a:lnTo>
                  <a:lnTo>
                    <a:pt x="0" y="1257567"/>
                  </a:lnTo>
                  <a:close/>
                </a:path>
              </a:pathLst>
            </a:custGeom>
            <a:blipFill>
              <a:blip r:embed="rId2"/>
              <a:stretch>
                <a:fillRect l="-53772" r="-53772"/>
              </a:stretch>
            </a:blipFill>
          </p:spPr>
          <p:txBody>
            <a:bodyPr/>
            <a:lstStyle/>
            <a:p>
              <a:endParaRPr lang="en-GB" dirty="0"/>
            </a:p>
          </p:txBody>
        </p:sp>
      </p:grpSp>
      <p:grpSp>
        <p:nvGrpSpPr>
          <p:cNvPr id="24" name="Group 24"/>
          <p:cNvGrpSpPr/>
          <p:nvPr/>
        </p:nvGrpSpPr>
        <p:grpSpPr>
          <a:xfrm>
            <a:off x="0" y="8086209"/>
            <a:ext cx="18288000" cy="2200791"/>
            <a:chOff x="0" y="0"/>
            <a:chExt cx="3383011" cy="407114"/>
          </a:xfrm>
        </p:grpSpPr>
        <p:sp>
          <p:nvSpPr>
            <p:cNvPr id="25" name="Freeform 25"/>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26" name="Freeform 26"/>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3"/>
            <a:stretch>
              <a:fillRect/>
            </a:stretch>
          </a:blipFill>
        </p:spPr>
        <p:txBody>
          <a:bodyPr/>
          <a:lstStyle/>
          <a:p>
            <a:endParaRPr lang="en-GB" dirty="0"/>
          </a:p>
        </p:txBody>
      </p:sp>
      <p:sp>
        <p:nvSpPr>
          <p:cNvPr id="27" name="AutoShape 27"/>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28" name="Group 28"/>
          <p:cNvGrpSpPr/>
          <p:nvPr/>
        </p:nvGrpSpPr>
        <p:grpSpPr>
          <a:xfrm>
            <a:off x="11017556" y="8729146"/>
            <a:ext cx="6241744" cy="741988"/>
            <a:chOff x="0" y="0"/>
            <a:chExt cx="8322325" cy="989317"/>
          </a:xfrm>
        </p:grpSpPr>
        <p:sp>
          <p:nvSpPr>
            <p:cNvPr id="29" name="Freeform 29"/>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30" name="TextBox 30"/>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31" name="Title 1">
            <a:extLst>
              <a:ext uri="{FF2B5EF4-FFF2-40B4-BE49-F238E27FC236}">
                <a16:creationId xmlns:a16="http://schemas.microsoft.com/office/drawing/2014/main" id="{6F997A9B-3127-D538-252F-4A75593AA40B}"/>
              </a:ext>
            </a:extLst>
          </p:cNvPr>
          <p:cNvSpPr txBox="1">
            <a:spLocks/>
          </p:cNvSpPr>
          <p:nvPr/>
        </p:nvSpPr>
        <p:spPr>
          <a:xfrm>
            <a:off x="6623720" y="246956"/>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Why is choice so important at the end of Year 9?</a:t>
            </a:r>
          </a:p>
        </p:txBody>
      </p:sp>
      <p:sp>
        <p:nvSpPr>
          <p:cNvPr id="32" name="Content Placeholder 2">
            <a:extLst>
              <a:ext uri="{FF2B5EF4-FFF2-40B4-BE49-F238E27FC236}">
                <a16:creationId xmlns:a16="http://schemas.microsoft.com/office/drawing/2014/main" id="{3584EBAB-EE90-09A2-81F6-32208F79FB20}"/>
              </a:ext>
            </a:extLst>
          </p:cNvPr>
          <p:cNvSpPr txBox="1">
            <a:spLocks/>
          </p:cNvSpPr>
          <p:nvPr/>
        </p:nvSpPr>
        <p:spPr>
          <a:xfrm>
            <a:off x="6623720" y="1548828"/>
            <a:ext cx="10801200" cy="60911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31E43"/>
                </a:solidFill>
                <a:latin typeface="Arial" panose="020B0604020202020204" pitchFamily="34" charset="0"/>
                <a:cs typeface="Arial" panose="020B0604020202020204" pitchFamily="34" charset="0"/>
              </a:rPr>
              <a:t>There are four key reasons why:</a:t>
            </a:r>
          </a:p>
          <a:p>
            <a:pPr marL="342900" indent="-342900" algn="l">
              <a:buFont typeface="Arial" panose="020B0604020202020204" pitchFamily="34" charset="0"/>
              <a:buChar char="•"/>
            </a:pPr>
            <a:r>
              <a:rPr lang="en-GB" dirty="0">
                <a:solidFill>
                  <a:srgbClr val="031E43"/>
                </a:solidFill>
                <a:latin typeface="Arial" panose="020B0604020202020204" pitchFamily="34" charset="0"/>
                <a:cs typeface="Arial" panose="020B0604020202020204" pitchFamily="34" charset="0"/>
              </a:rPr>
              <a:t>Some subjects are pre-requisites for certain careers</a:t>
            </a:r>
          </a:p>
          <a:p>
            <a:pPr marL="342900" indent="-342900" algn="l">
              <a:buFont typeface="Arial" panose="020B0604020202020204" pitchFamily="34" charset="0"/>
              <a:buChar char="•"/>
            </a:pPr>
            <a:r>
              <a:rPr lang="en-GB" dirty="0">
                <a:solidFill>
                  <a:srgbClr val="031E43"/>
                </a:solidFill>
                <a:latin typeface="Arial" panose="020B0604020202020204" pitchFamily="34" charset="0"/>
                <a:cs typeface="Arial" panose="020B0604020202020204" pitchFamily="34" charset="0"/>
              </a:rPr>
              <a:t>Some subjects can only be taken through to A Level if you have studied the subject at GCSE </a:t>
            </a:r>
            <a:r>
              <a:rPr lang="en-GB" dirty="0">
                <a:solidFill>
                  <a:srgbClr val="002060"/>
                </a:solidFill>
                <a:latin typeface="Arial" panose="020B0604020202020204" pitchFamily="34" charset="0"/>
                <a:cs typeface="Arial" panose="020B0604020202020204" pitchFamily="34" charset="0"/>
              </a:rPr>
              <a:t>e.g. Languages</a:t>
            </a:r>
          </a:p>
          <a:p>
            <a:pPr marL="342900" indent="-342900" algn="l">
              <a:buFont typeface="Arial" panose="020B0604020202020204" pitchFamily="34" charset="0"/>
              <a:buChar char="•"/>
            </a:pPr>
            <a:r>
              <a:rPr lang="en-GB" dirty="0">
                <a:solidFill>
                  <a:srgbClr val="031E43"/>
                </a:solidFill>
                <a:latin typeface="Arial" panose="020B0604020202020204" pitchFamily="34" charset="0"/>
                <a:cs typeface="Arial" panose="020B0604020202020204" pitchFamily="34" charset="0"/>
              </a:rPr>
              <a:t>Some universities, apprenticeship providers and employers want specific subjects for degree or other courses/training placements and so making the right choice now is so important</a:t>
            </a:r>
          </a:p>
          <a:p>
            <a:pPr marL="342900" indent="-342900" algn="l">
              <a:buFont typeface="Arial" panose="020B0604020202020204" pitchFamily="34" charset="0"/>
              <a:buChar char="•"/>
            </a:pPr>
            <a:r>
              <a:rPr lang="en-GB" dirty="0">
                <a:solidFill>
                  <a:srgbClr val="031E43"/>
                </a:solidFill>
                <a:latin typeface="Arial" panose="020B0604020202020204" pitchFamily="34" charset="0"/>
                <a:cs typeface="Arial" panose="020B0604020202020204" pitchFamily="34" charset="0"/>
              </a:rPr>
              <a:t>Universities highly value the </a:t>
            </a:r>
            <a:r>
              <a:rPr lang="en-GB" b="1" dirty="0">
                <a:solidFill>
                  <a:srgbClr val="031E43"/>
                </a:solidFill>
                <a:latin typeface="Arial" panose="020B0604020202020204" pitchFamily="34" charset="0"/>
                <a:cs typeface="Arial" panose="020B0604020202020204" pitchFamily="34" charset="0"/>
              </a:rPr>
              <a:t>English Baccalaureate </a:t>
            </a:r>
            <a:r>
              <a:rPr lang="en-GB" dirty="0">
                <a:solidFill>
                  <a:srgbClr val="031E43"/>
                </a:solidFill>
                <a:latin typeface="Arial" panose="020B0604020202020204" pitchFamily="34" charset="0"/>
                <a:cs typeface="Arial" panose="020B0604020202020204" pitchFamily="34" charset="0"/>
              </a:rPr>
              <a:t>as a measure of academic potential and success (EBacc = English, Maths, Science, a Language and a Humanity subject (History or Geography))</a:t>
            </a:r>
          </a:p>
          <a:p>
            <a:pPr algn="l"/>
            <a:r>
              <a:rPr lang="en-GB" dirty="0">
                <a:solidFill>
                  <a:srgbClr val="031E43"/>
                </a:solidFill>
                <a:latin typeface="Arial" panose="020B0604020202020204" pitchFamily="34" charset="0"/>
                <a:cs typeface="Arial" panose="020B0604020202020204" pitchFamily="34" charset="0"/>
              </a:rPr>
              <a:t>But don’t worry about this – we are here to support you through this decision-making process</a:t>
            </a:r>
          </a:p>
          <a:p>
            <a:pPr marL="342900" indent="-342900" algn="l">
              <a:buFont typeface="Arial" panose="020B0604020202020204" pitchFamily="34" charset="0"/>
              <a:buChar char="•"/>
            </a:pPr>
            <a:endParaRPr lang="en-GB" dirty="0">
              <a:solidFill>
                <a:srgbClr val="031E43"/>
              </a:solidFill>
              <a:latin typeface="Arial" panose="020B0604020202020204" pitchFamily="34" charset="0"/>
              <a:cs typeface="Arial" panose="020B0604020202020204" pitchFamily="34" charset="0"/>
            </a:endParaRPr>
          </a:p>
          <a:p>
            <a:pPr algn="l"/>
            <a:r>
              <a:rPr lang="en-GB" dirty="0">
                <a:solidFill>
                  <a:srgbClr val="031E43"/>
                </a:solidFill>
                <a:latin typeface="Arial" panose="020B0604020202020204" pitchFamily="34" charset="0"/>
                <a:cs typeface="Arial" panose="020B0604020202020204" pitchFamily="34" charset="0"/>
              </a:rPr>
              <a:t>The first place to look is our Options site – you can access this via our school website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17556" y="8729146"/>
            <a:ext cx="6241744" cy="741988"/>
            <a:chOff x="0" y="0"/>
            <a:chExt cx="8322325" cy="989317"/>
          </a:xfrm>
        </p:grpSpPr>
        <p:sp>
          <p:nvSpPr>
            <p:cNvPr id="3" name="Freeform 3"/>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TextBox 4"/>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grpSp>
        <p:nvGrpSpPr>
          <p:cNvPr id="5" name="Group 5"/>
          <p:cNvGrpSpPr/>
          <p:nvPr/>
        </p:nvGrpSpPr>
        <p:grpSpPr>
          <a:xfrm>
            <a:off x="790162" y="636385"/>
            <a:ext cx="10188861" cy="7449824"/>
            <a:chOff x="0" y="0"/>
            <a:chExt cx="1578521" cy="1154173"/>
          </a:xfrm>
        </p:grpSpPr>
        <p:sp>
          <p:nvSpPr>
            <p:cNvPr id="6" name="Freeform 6"/>
            <p:cNvSpPr/>
            <p:nvPr/>
          </p:nvSpPr>
          <p:spPr>
            <a:xfrm>
              <a:off x="0" y="0"/>
              <a:ext cx="1578521" cy="1154173"/>
            </a:xfrm>
            <a:custGeom>
              <a:avLst/>
              <a:gdLst/>
              <a:ahLst/>
              <a:cxnLst/>
              <a:rect l="l" t="t" r="r" b="b"/>
              <a:pathLst>
                <a:path w="1578521" h="1154173">
                  <a:moveTo>
                    <a:pt x="0" y="0"/>
                  </a:moveTo>
                  <a:lnTo>
                    <a:pt x="1578521" y="0"/>
                  </a:lnTo>
                  <a:lnTo>
                    <a:pt x="1578521" y="1154173"/>
                  </a:lnTo>
                  <a:lnTo>
                    <a:pt x="0" y="1154173"/>
                  </a:lnTo>
                  <a:close/>
                </a:path>
              </a:pathLst>
            </a:custGeom>
            <a:blipFill>
              <a:blip r:embed="rId4"/>
              <a:stretch>
                <a:fillRect l="-30784" t="-9514" b="-9514"/>
              </a:stretch>
            </a:blipFill>
          </p:spPr>
          <p:txBody>
            <a:bodyPr/>
            <a:lstStyle/>
            <a:p>
              <a:endParaRPr lang="en-GB" dirty="0"/>
            </a:p>
          </p:txBody>
        </p:sp>
      </p:grpSp>
      <p:grpSp>
        <p:nvGrpSpPr>
          <p:cNvPr id="7" name="Group 7"/>
          <p:cNvGrpSpPr/>
          <p:nvPr/>
        </p:nvGrpSpPr>
        <p:grpSpPr>
          <a:xfrm>
            <a:off x="6181430" y="0"/>
            <a:ext cx="12106570" cy="6316175"/>
            <a:chOff x="0" y="0"/>
            <a:chExt cx="3188562" cy="1663519"/>
          </a:xfrm>
        </p:grpSpPr>
        <p:sp>
          <p:nvSpPr>
            <p:cNvPr id="8" name="Freeform 8"/>
            <p:cNvSpPr/>
            <p:nvPr/>
          </p:nvSpPr>
          <p:spPr>
            <a:xfrm>
              <a:off x="0" y="0"/>
              <a:ext cx="3188562" cy="1663519"/>
            </a:xfrm>
            <a:custGeom>
              <a:avLst/>
              <a:gdLst/>
              <a:ahLst/>
              <a:cxnLst/>
              <a:rect l="l" t="t" r="r" b="b"/>
              <a:pathLst>
                <a:path w="3188562" h="1663519">
                  <a:moveTo>
                    <a:pt x="0" y="0"/>
                  </a:moveTo>
                  <a:lnTo>
                    <a:pt x="3188562" y="0"/>
                  </a:lnTo>
                  <a:lnTo>
                    <a:pt x="3188562" y="1663519"/>
                  </a:lnTo>
                  <a:lnTo>
                    <a:pt x="0" y="1663519"/>
                  </a:lnTo>
                  <a:close/>
                </a:path>
              </a:pathLst>
            </a:custGeom>
            <a:solidFill>
              <a:srgbClr val="FFFFFF"/>
            </a:solidFill>
          </p:spPr>
          <p:txBody>
            <a:bodyPr/>
            <a:lstStyle/>
            <a:p>
              <a:endParaRPr lang="en-GB" dirty="0"/>
            </a:p>
          </p:txBody>
        </p:sp>
        <p:sp>
          <p:nvSpPr>
            <p:cNvPr id="9" name="TextBox 9"/>
            <p:cNvSpPr txBox="1"/>
            <p:nvPr/>
          </p:nvSpPr>
          <p:spPr>
            <a:xfrm>
              <a:off x="0" y="-47625"/>
              <a:ext cx="3188562" cy="1711144"/>
            </a:xfrm>
            <a:prstGeom prst="rect">
              <a:avLst/>
            </a:prstGeom>
          </p:spPr>
          <p:txBody>
            <a:bodyPr lIns="50800" tIns="50800" rIns="50800" bIns="50800" rtlCol="0" anchor="ctr"/>
            <a:lstStyle/>
            <a:p>
              <a:pPr algn="ctr">
                <a:lnSpc>
                  <a:spcPts val="3560"/>
                </a:lnSpc>
              </a:pPr>
              <a:endParaRPr dirty="0"/>
            </a:p>
          </p:txBody>
        </p:sp>
      </p:grpSp>
      <p:grpSp>
        <p:nvGrpSpPr>
          <p:cNvPr id="12" name="Group 12"/>
          <p:cNvGrpSpPr/>
          <p:nvPr/>
        </p:nvGrpSpPr>
        <p:grpSpPr>
          <a:xfrm>
            <a:off x="0" y="8086209"/>
            <a:ext cx="18288000" cy="2200791"/>
            <a:chOff x="0" y="0"/>
            <a:chExt cx="3383011" cy="407114"/>
          </a:xfrm>
        </p:grpSpPr>
        <p:sp>
          <p:nvSpPr>
            <p:cNvPr id="13" name="Freeform 13"/>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14" name="Freeform 14"/>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5"/>
            <a:stretch>
              <a:fillRect/>
            </a:stretch>
          </a:blipFill>
        </p:spPr>
        <p:txBody>
          <a:bodyPr/>
          <a:lstStyle/>
          <a:p>
            <a:endParaRPr lang="en-GB" dirty="0"/>
          </a:p>
        </p:txBody>
      </p:sp>
      <p:sp>
        <p:nvSpPr>
          <p:cNvPr id="15" name="AutoShape 15"/>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pic>
        <p:nvPicPr>
          <p:cNvPr id="20" name="Picture 19">
            <a:extLst>
              <a:ext uri="{FF2B5EF4-FFF2-40B4-BE49-F238E27FC236}">
                <a16:creationId xmlns:a16="http://schemas.microsoft.com/office/drawing/2014/main" id="{5C7B180E-8F3F-C588-166F-394066B9C124}"/>
              </a:ext>
            </a:extLst>
          </p:cNvPr>
          <p:cNvPicPr>
            <a:picLocks noChangeAspect="1"/>
          </p:cNvPicPr>
          <p:nvPr/>
        </p:nvPicPr>
        <p:blipFill>
          <a:blip r:embed="rId6"/>
          <a:stretch>
            <a:fillRect/>
          </a:stretch>
        </p:blipFill>
        <p:spPr>
          <a:xfrm>
            <a:off x="12024320" y="228534"/>
            <a:ext cx="5234980" cy="7369241"/>
          </a:xfrm>
          <a:prstGeom prst="rect">
            <a:avLst/>
          </a:prstGeom>
        </p:spPr>
      </p:pic>
      <p:sp>
        <p:nvSpPr>
          <p:cNvPr id="21" name="Title 1">
            <a:extLst>
              <a:ext uri="{FF2B5EF4-FFF2-40B4-BE49-F238E27FC236}">
                <a16:creationId xmlns:a16="http://schemas.microsoft.com/office/drawing/2014/main" id="{6E552EE7-CF75-5474-0851-570822EE465F}"/>
              </a:ext>
            </a:extLst>
          </p:cNvPr>
          <p:cNvSpPr txBox="1">
            <a:spLocks/>
          </p:cNvSpPr>
          <p:nvPr/>
        </p:nvSpPr>
        <p:spPr>
          <a:xfrm>
            <a:off x="6983759" y="1111052"/>
            <a:ext cx="4793271" cy="478297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This booklet is in an Options area on our school website</a:t>
            </a:r>
          </a:p>
          <a:p>
            <a:pPr algn="l"/>
            <a:endParaRPr lang="en-GB" sz="3000" b="1" dirty="0">
              <a:solidFill>
                <a:srgbClr val="002060"/>
              </a:solidFill>
              <a:latin typeface="Arial" panose="020B0604020202020204" pitchFamily="34" charset="0"/>
              <a:cs typeface="Arial" panose="020B0604020202020204" pitchFamily="34" charset="0"/>
            </a:endParaRPr>
          </a:p>
          <a:p>
            <a:pPr algn="l"/>
            <a:r>
              <a:rPr lang="en-GB" sz="3000" b="1" dirty="0">
                <a:solidFill>
                  <a:srgbClr val="002060"/>
                </a:solidFill>
                <a:latin typeface="Arial" panose="020B0604020202020204" pitchFamily="34" charset="0"/>
                <a:cs typeface="Arial" panose="020B0604020202020204" pitchFamily="34" charset="0"/>
              </a:rPr>
              <a:t>You will find it under the Parents tab – called Options</a:t>
            </a:r>
          </a:p>
          <a:p>
            <a:pPr algn="l"/>
            <a:endParaRPr lang="en-GB" sz="3000" b="1" dirty="0">
              <a:solidFill>
                <a:srgbClr val="002060"/>
              </a:solidFill>
              <a:latin typeface="Arial" panose="020B0604020202020204" pitchFamily="34" charset="0"/>
              <a:cs typeface="Arial" panose="020B0604020202020204" pitchFamily="34" charset="0"/>
            </a:endParaRPr>
          </a:p>
          <a:p>
            <a:pPr algn="l"/>
            <a:r>
              <a:rPr lang="en-GB" sz="3000" b="1" dirty="0">
                <a:solidFill>
                  <a:srgbClr val="002060"/>
                </a:solidFill>
                <a:latin typeface="Arial" panose="020B0604020202020204" pitchFamily="34" charset="0"/>
                <a:cs typeface="Arial" panose="020B0604020202020204" pitchFamily="34" charset="0"/>
              </a:rPr>
              <a:t>The key dates are listed and then you can open this booklet and read about all the different options you can take in Years 10/11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10732" y="0"/>
            <a:ext cx="5877268" cy="8117199"/>
            <a:chOff x="0" y="0"/>
            <a:chExt cx="910543" cy="1257567"/>
          </a:xfrm>
        </p:grpSpPr>
        <p:sp>
          <p:nvSpPr>
            <p:cNvPr id="3" name="Freeform 3"/>
            <p:cNvSpPr/>
            <p:nvPr/>
          </p:nvSpPr>
          <p:spPr>
            <a:xfrm>
              <a:off x="0" y="0"/>
              <a:ext cx="910543" cy="1257567"/>
            </a:xfrm>
            <a:custGeom>
              <a:avLst/>
              <a:gdLst/>
              <a:ahLst/>
              <a:cxnLst/>
              <a:rect l="l" t="t" r="r" b="b"/>
              <a:pathLst>
                <a:path w="910543" h="1257567">
                  <a:moveTo>
                    <a:pt x="0" y="0"/>
                  </a:moveTo>
                  <a:lnTo>
                    <a:pt x="910543" y="0"/>
                  </a:lnTo>
                  <a:lnTo>
                    <a:pt x="910543" y="1257567"/>
                  </a:lnTo>
                  <a:lnTo>
                    <a:pt x="0" y="1257567"/>
                  </a:lnTo>
                  <a:close/>
                </a:path>
              </a:pathLst>
            </a:custGeom>
            <a:blipFill>
              <a:blip r:embed="rId2"/>
              <a:stretch>
                <a:fillRect l="-53772" r="-53772"/>
              </a:stretch>
            </a:blipFill>
          </p:spPr>
          <p:txBody>
            <a:bodyPr/>
            <a:lstStyle/>
            <a:p>
              <a:endParaRPr lang="en-GB" dirty="0"/>
            </a:p>
          </p:txBody>
        </p:sp>
      </p:grpSp>
      <p:sp>
        <p:nvSpPr>
          <p:cNvPr id="5" name="TextBox 5"/>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7" name="Group 7"/>
          <p:cNvGrpSpPr/>
          <p:nvPr/>
        </p:nvGrpSpPr>
        <p:grpSpPr>
          <a:xfrm>
            <a:off x="0" y="8086209"/>
            <a:ext cx="18288000" cy="2200791"/>
            <a:chOff x="0" y="0"/>
            <a:chExt cx="3383011" cy="407114"/>
          </a:xfrm>
        </p:grpSpPr>
        <p:sp>
          <p:nvSpPr>
            <p:cNvPr id="8" name="Freeform 8"/>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9" name="Freeform 9"/>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3"/>
            <a:stretch>
              <a:fillRect/>
            </a:stretch>
          </a:blipFill>
        </p:spPr>
        <p:txBody>
          <a:bodyPr/>
          <a:lstStyle/>
          <a:p>
            <a:endParaRPr lang="en-GB" dirty="0"/>
          </a:p>
        </p:txBody>
      </p:sp>
      <p:sp>
        <p:nvSpPr>
          <p:cNvPr id="10" name="AutoShape 10"/>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11" name="Group 11"/>
          <p:cNvGrpSpPr/>
          <p:nvPr/>
        </p:nvGrpSpPr>
        <p:grpSpPr>
          <a:xfrm>
            <a:off x="11017556" y="8729146"/>
            <a:ext cx="6241744" cy="741988"/>
            <a:chOff x="0" y="0"/>
            <a:chExt cx="8322325" cy="989317"/>
          </a:xfrm>
        </p:grpSpPr>
        <p:sp>
          <p:nvSpPr>
            <p:cNvPr id="12" name="Freeform 12"/>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13" name="TextBox 13"/>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14" name="Title 1">
            <a:extLst>
              <a:ext uri="{FF2B5EF4-FFF2-40B4-BE49-F238E27FC236}">
                <a16:creationId xmlns:a16="http://schemas.microsoft.com/office/drawing/2014/main" id="{6AFDBE3C-2B01-E7B9-4E24-60C30B432427}"/>
              </a:ext>
            </a:extLst>
          </p:cNvPr>
          <p:cNvSpPr txBox="1">
            <a:spLocks/>
          </p:cNvSpPr>
          <p:nvPr/>
        </p:nvSpPr>
        <p:spPr>
          <a:xfrm>
            <a:off x="359024" y="702066"/>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Spend some time looking at this area on the website </a:t>
            </a:r>
          </a:p>
        </p:txBody>
      </p:sp>
      <p:sp>
        <p:nvSpPr>
          <p:cNvPr id="15" name="Content Placeholder 2">
            <a:extLst>
              <a:ext uri="{FF2B5EF4-FFF2-40B4-BE49-F238E27FC236}">
                <a16:creationId xmlns:a16="http://schemas.microsoft.com/office/drawing/2014/main" id="{44CFF24B-A853-9F30-5419-ECC176D571BF}"/>
              </a:ext>
            </a:extLst>
          </p:cNvPr>
          <p:cNvSpPr txBox="1">
            <a:spLocks/>
          </p:cNvSpPr>
          <p:nvPr/>
        </p:nvSpPr>
        <p:spPr>
          <a:xfrm>
            <a:off x="503040" y="1866464"/>
            <a:ext cx="10938515" cy="57735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31E43"/>
                </a:solidFill>
                <a:latin typeface="Arial" panose="020B0604020202020204" pitchFamily="34" charset="0"/>
                <a:cs typeface="Arial" panose="020B0604020202020204" pitchFamily="34" charset="0"/>
              </a:rPr>
              <a:t>On the front page – you will find a calendar of key</a:t>
            </a:r>
          </a:p>
          <a:p>
            <a:pPr algn="l"/>
            <a:r>
              <a:rPr lang="en-GB" dirty="0">
                <a:solidFill>
                  <a:srgbClr val="031E43"/>
                </a:solidFill>
                <a:latin typeface="Arial" panose="020B0604020202020204" pitchFamily="34" charset="0"/>
                <a:cs typeface="Arial" panose="020B0604020202020204" pitchFamily="34" charset="0"/>
              </a:rPr>
              <a:t>Please then look at each section in the booklet:</a:t>
            </a:r>
          </a:p>
          <a:p>
            <a:pPr marL="457200" indent="-457200" algn="l">
              <a:buFont typeface="+mj-lt"/>
              <a:buAutoNum type="arabicPeriod"/>
            </a:pPr>
            <a:r>
              <a:rPr lang="en-GB" dirty="0">
                <a:solidFill>
                  <a:srgbClr val="031E43"/>
                </a:solidFill>
                <a:latin typeface="Arial" panose="020B0604020202020204" pitchFamily="34" charset="0"/>
                <a:cs typeface="Arial" panose="020B0604020202020204" pitchFamily="34" charset="0"/>
              </a:rPr>
              <a:t>Compulsory subjects – information on the core that all students study</a:t>
            </a:r>
          </a:p>
          <a:p>
            <a:pPr marL="457200" indent="-457200" algn="l">
              <a:buFont typeface="+mj-lt"/>
              <a:buAutoNum type="arabicPeriod"/>
            </a:pPr>
            <a:r>
              <a:rPr lang="en-GB" dirty="0">
                <a:solidFill>
                  <a:srgbClr val="031E43"/>
                </a:solidFill>
                <a:latin typeface="Arial" panose="020B0604020202020204" pitchFamily="34" charset="0"/>
                <a:cs typeface="Arial" panose="020B0604020202020204" pitchFamily="34" charset="0"/>
              </a:rPr>
              <a:t>Optional subjects – information on each of our 28 GCSE/Level 2 courses that you can chose from</a:t>
            </a:r>
          </a:p>
          <a:p>
            <a:pPr marL="457200" indent="-457200" algn="l">
              <a:buFont typeface="+mj-lt"/>
              <a:buAutoNum type="arabicPeriod"/>
            </a:pPr>
            <a:endParaRPr lang="en-GB" dirty="0">
              <a:solidFill>
                <a:srgbClr val="031E43"/>
              </a:solidFill>
              <a:latin typeface="Arial" panose="020B0604020202020204" pitchFamily="34" charset="0"/>
              <a:cs typeface="Arial" panose="020B0604020202020204" pitchFamily="34" charset="0"/>
            </a:endParaRPr>
          </a:p>
          <a:p>
            <a:pPr algn="l"/>
            <a:r>
              <a:rPr lang="en-GB" dirty="0">
                <a:solidFill>
                  <a:srgbClr val="031E43"/>
                </a:solidFill>
                <a:latin typeface="Arial" panose="020B0604020202020204" pitchFamily="34" charset="0"/>
                <a:cs typeface="Arial" panose="020B0604020202020204" pitchFamily="34" charset="0"/>
              </a:rPr>
              <a:t>Careers information and help/guidance is found on the School Life page of our website – Careers &amp; Work-related learning section</a:t>
            </a:r>
          </a:p>
          <a:p>
            <a:pPr algn="l"/>
            <a:endParaRPr lang="en-GB" dirty="0">
              <a:solidFill>
                <a:srgbClr val="031E43"/>
              </a:solidFill>
              <a:latin typeface="Arial" panose="020B0604020202020204" pitchFamily="34" charset="0"/>
              <a:cs typeface="Arial" panose="020B0604020202020204" pitchFamily="34" charset="0"/>
            </a:endParaRPr>
          </a:p>
          <a:p>
            <a:pPr algn="l"/>
            <a:r>
              <a:rPr lang="en-GB" dirty="0">
                <a:solidFill>
                  <a:srgbClr val="031E43"/>
                </a:solidFill>
                <a:latin typeface="Arial" panose="020B0604020202020204" pitchFamily="34" charset="0"/>
                <a:cs typeface="Arial" panose="020B0604020202020204" pitchFamily="34" charset="0"/>
              </a:rPr>
              <a:t>Options Form – this will not be live until February 7</a:t>
            </a:r>
            <a:r>
              <a:rPr lang="en-GB" baseline="30000" dirty="0">
                <a:solidFill>
                  <a:srgbClr val="031E43"/>
                </a:solidFill>
                <a:latin typeface="Arial" panose="020B0604020202020204" pitchFamily="34" charset="0"/>
                <a:cs typeface="Arial" panose="020B0604020202020204" pitchFamily="34" charset="0"/>
              </a:rPr>
              <a:t>th</a:t>
            </a:r>
            <a:r>
              <a:rPr lang="en-GB" dirty="0">
                <a:solidFill>
                  <a:srgbClr val="031E43"/>
                </a:solidFill>
                <a:latin typeface="Arial" panose="020B0604020202020204" pitchFamily="34" charset="0"/>
                <a:cs typeface="Arial" panose="020B0604020202020204" pitchFamily="34" charset="0"/>
              </a:rPr>
              <a:t> and so you will not be able to access this form yet.  Mrs Duggan will send an email to your parent/carer nearer the time when this form goes live about completing the form.</a:t>
            </a:r>
          </a:p>
          <a:p>
            <a:pPr algn="l"/>
            <a:r>
              <a:rPr lang="en-GB" b="1" u="sng" dirty="0">
                <a:solidFill>
                  <a:srgbClr val="002060"/>
                </a:solidFill>
                <a:latin typeface="Arial" panose="020B0604020202020204" pitchFamily="34" charset="0"/>
                <a:cs typeface="Arial" panose="020B0604020202020204" pitchFamily="34" charset="0"/>
              </a:rPr>
              <a:t>Deadline for choices – Monday 24</a:t>
            </a:r>
            <a:r>
              <a:rPr lang="en-GB" b="1" u="sng" baseline="30000" dirty="0">
                <a:solidFill>
                  <a:srgbClr val="002060"/>
                </a:solidFill>
                <a:latin typeface="Arial" panose="020B0604020202020204" pitchFamily="34" charset="0"/>
                <a:cs typeface="Arial" panose="020B0604020202020204" pitchFamily="34" charset="0"/>
              </a:rPr>
              <a:t>th</a:t>
            </a:r>
            <a:r>
              <a:rPr lang="en-GB" b="1" u="sng" dirty="0">
                <a:solidFill>
                  <a:srgbClr val="002060"/>
                </a:solidFill>
                <a:latin typeface="Arial" panose="020B0604020202020204" pitchFamily="34" charset="0"/>
                <a:cs typeface="Arial" panose="020B0604020202020204" pitchFamily="34" charset="0"/>
              </a:rPr>
              <a:t> February, 9am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p:cNvGrpSpPr/>
          <p:nvPr/>
        </p:nvGrpSpPr>
        <p:grpSpPr>
          <a:xfrm>
            <a:off x="0" y="8086209"/>
            <a:ext cx="18288000" cy="2200791"/>
            <a:chOff x="0" y="0"/>
            <a:chExt cx="3383011" cy="407114"/>
          </a:xfrm>
        </p:grpSpPr>
        <p:sp>
          <p:nvSpPr>
            <p:cNvPr id="6" name="Freeform 6"/>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p:cNvGrpSpPr/>
          <p:nvPr/>
        </p:nvGrpSpPr>
        <p:grpSpPr>
          <a:xfrm>
            <a:off x="11017556" y="8729146"/>
            <a:ext cx="6241744" cy="741988"/>
            <a:chOff x="0" y="0"/>
            <a:chExt cx="8322325" cy="989317"/>
          </a:xfrm>
        </p:grpSpPr>
        <p:sp>
          <p:nvSpPr>
            <p:cNvPr id="10" name="Freeform 10"/>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12" name="Title 1">
            <a:extLst>
              <a:ext uri="{FF2B5EF4-FFF2-40B4-BE49-F238E27FC236}">
                <a16:creationId xmlns:a16="http://schemas.microsoft.com/office/drawing/2014/main" id="{9E9F6E43-F7D8-939C-59B7-7152ACA116C7}"/>
              </a:ext>
            </a:extLst>
          </p:cNvPr>
          <p:cNvSpPr txBox="1">
            <a:spLocks/>
          </p:cNvSpPr>
          <p:nvPr/>
        </p:nvSpPr>
        <p:spPr>
          <a:xfrm>
            <a:off x="739450" y="552034"/>
            <a:ext cx="15101293" cy="12070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b="1" dirty="0">
                <a:solidFill>
                  <a:srgbClr val="002060"/>
                </a:solidFill>
                <a:latin typeface="Arial" panose="020B0604020202020204" pitchFamily="34" charset="0"/>
                <a:cs typeface="Arial" panose="020B0604020202020204" pitchFamily="34" charset="0"/>
              </a:rPr>
              <a:t>How can you make these decisions?</a:t>
            </a:r>
          </a:p>
        </p:txBody>
      </p:sp>
      <p:sp>
        <p:nvSpPr>
          <p:cNvPr id="13" name="Content Placeholder 2">
            <a:extLst>
              <a:ext uri="{FF2B5EF4-FFF2-40B4-BE49-F238E27FC236}">
                <a16:creationId xmlns:a16="http://schemas.microsoft.com/office/drawing/2014/main" id="{C386B42A-5CDE-7BB9-F690-923A03264018}"/>
              </a:ext>
            </a:extLst>
          </p:cNvPr>
          <p:cNvSpPr txBox="1">
            <a:spLocks/>
          </p:cNvSpPr>
          <p:nvPr/>
        </p:nvSpPr>
        <p:spPr>
          <a:xfrm>
            <a:off x="863080" y="1940950"/>
            <a:ext cx="16396220" cy="56990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srgbClr val="031E43"/>
                </a:solidFill>
                <a:latin typeface="Arial" panose="020B0604020202020204" pitchFamily="34" charset="0"/>
                <a:cs typeface="Arial" panose="020B0604020202020204" pitchFamily="34" charset="0"/>
              </a:rPr>
              <a:t>Four main ways:</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Look at the Options site and make a short list of options that you want to consider</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Look at the Careers information and consider which options you need to consider</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Seek advice from your teachers, school staff etc.  You will have an opportunity to do this at the Year 9 PTC in early February; staff will also provide you information in lessons over the next few weeks about the options in their subject(s)</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Read our Sixth Form prospectus – this will go live later this month with an introduction from Mr Warren, our Head of Sixth Form.</a:t>
            </a:r>
          </a:p>
          <a:p>
            <a:pPr algn="l"/>
            <a:endParaRPr lang="en-GB" sz="2800" dirty="0">
              <a:solidFill>
                <a:srgbClr val="031E43"/>
              </a:solidFill>
              <a:latin typeface="Arial" panose="020B0604020202020204" pitchFamily="34" charset="0"/>
              <a:cs typeface="Arial" panose="020B0604020202020204" pitchFamily="34" charset="0"/>
            </a:endParaRPr>
          </a:p>
          <a:p>
            <a:pPr algn="l"/>
            <a:r>
              <a:rPr lang="en-GB" sz="2800" dirty="0">
                <a:solidFill>
                  <a:srgbClr val="031E43"/>
                </a:solidFill>
                <a:latin typeface="Arial" panose="020B0604020202020204" pitchFamily="34" charset="0"/>
                <a:cs typeface="Arial" panose="020B0604020202020204" pitchFamily="34" charset="0"/>
              </a:rPr>
              <a:t>Always look back to your choices and consider this question: </a:t>
            </a:r>
            <a:r>
              <a:rPr lang="en-GB" sz="2800" b="1" dirty="0">
                <a:solidFill>
                  <a:srgbClr val="031E43"/>
                </a:solidFill>
                <a:latin typeface="Arial" panose="020B0604020202020204" pitchFamily="34" charset="0"/>
                <a:cs typeface="Arial" panose="020B0604020202020204" pitchFamily="34" charset="0"/>
              </a:rPr>
              <a:t>Are they sensible choices given your current career thoughts/pathways sought?  </a:t>
            </a:r>
            <a:r>
              <a:rPr lang="en-GB" sz="2800" dirty="0">
                <a:solidFill>
                  <a:srgbClr val="031E43"/>
                </a:solidFill>
                <a:latin typeface="Arial" panose="020B0604020202020204" pitchFamily="34" charset="0"/>
                <a:cs typeface="Arial" panose="020B0604020202020204" pitchFamily="34" charset="0"/>
              </a:rPr>
              <a:t>If these are not clear to you yet, keep your options broad to keep your options open….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0" y="8086209"/>
            <a:ext cx="18288000" cy="2200791"/>
            <a:chOff x="0" y="0"/>
            <a:chExt cx="3383011" cy="407114"/>
          </a:xfrm>
        </p:grpSpPr>
        <p:sp>
          <p:nvSpPr>
            <p:cNvPr id="7" name="Freeform 7"/>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8" name="Freeform 8"/>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9" name="AutoShape 9"/>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10" name="Group 10"/>
          <p:cNvGrpSpPr/>
          <p:nvPr/>
        </p:nvGrpSpPr>
        <p:grpSpPr>
          <a:xfrm>
            <a:off x="11017556" y="8729146"/>
            <a:ext cx="6241744" cy="741988"/>
            <a:chOff x="0" y="0"/>
            <a:chExt cx="8322325" cy="989317"/>
          </a:xfrm>
        </p:grpSpPr>
        <p:sp>
          <p:nvSpPr>
            <p:cNvPr id="11" name="Freeform 11"/>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2" name="TextBox 12"/>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pic>
        <p:nvPicPr>
          <p:cNvPr id="13" name="Picture 12">
            <a:extLst>
              <a:ext uri="{FF2B5EF4-FFF2-40B4-BE49-F238E27FC236}">
                <a16:creationId xmlns:a16="http://schemas.microsoft.com/office/drawing/2014/main" id="{0C3F3DD3-D2D2-D4AB-A727-A8998B8D90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507" y="390972"/>
            <a:ext cx="4749092" cy="3168352"/>
          </a:xfrm>
          <a:prstGeom prst="rect">
            <a:avLst/>
          </a:prstGeom>
        </p:spPr>
      </p:pic>
      <p:pic>
        <p:nvPicPr>
          <p:cNvPr id="18" name="Picture 17">
            <a:extLst>
              <a:ext uri="{FF2B5EF4-FFF2-40B4-BE49-F238E27FC236}">
                <a16:creationId xmlns:a16="http://schemas.microsoft.com/office/drawing/2014/main" id="{309C3C77-4CDD-0E3E-6D91-7D57D94F7A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7749" y="390972"/>
            <a:ext cx="4752529" cy="3168352"/>
          </a:xfrm>
          <a:prstGeom prst="rect">
            <a:avLst/>
          </a:prstGeom>
        </p:spPr>
      </p:pic>
      <p:pic>
        <p:nvPicPr>
          <p:cNvPr id="19" name="Picture 18">
            <a:extLst>
              <a:ext uri="{FF2B5EF4-FFF2-40B4-BE49-F238E27FC236}">
                <a16:creationId xmlns:a16="http://schemas.microsoft.com/office/drawing/2014/main" id="{12D7A417-1676-2A7B-B4A8-4DB2C5BE4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9064" y="389659"/>
            <a:ext cx="4749092" cy="3168352"/>
          </a:xfrm>
          <a:prstGeom prst="rect">
            <a:avLst/>
          </a:prstGeom>
        </p:spPr>
      </p:pic>
      <p:pic>
        <p:nvPicPr>
          <p:cNvPr id="22" name="Picture 21">
            <a:extLst>
              <a:ext uri="{FF2B5EF4-FFF2-40B4-BE49-F238E27FC236}">
                <a16:creationId xmlns:a16="http://schemas.microsoft.com/office/drawing/2014/main" id="{B76630B9-313E-29A5-41E8-4D90D33B94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9507" y="4154002"/>
            <a:ext cx="4846565" cy="3231043"/>
          </a:xfrm>
          <a:prstGeom prst="rect">
            <a:avLst/>
          </a:prstGeom>
        </p:spPr>
      </p:pic>
      <p:pic>
        <p:nvPicPr>
          <p:cNvPr id="23" name="Picture 22">
            <a:extLst>
              <a:ext uri="{FF2B5EF4-FFF2-40B4-BE49-F238E27FC236}">
                <a16:creationId xmlns:a16="http://schemas.microsoft.com/office/drawing/2014/main" id="{9D5E728C-6721-5A94-78E7-B1A28104A8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27749" y="4164169"/>
            <a:ext cx="4831313" cy="3220875"/>
          </a:xfrm>
          <a:prstGeom prst="rect">
            <a:avLst/>
          </a:prstGeom>
        </p:spPr>
      </p:pic>
      <p:sp>
        <p:nvSpPr>
          <p:cNvPr id="24" name="Content Placeholder 2">
            <a:extLst>
              <a:ext uri="{FF2B5EF4-FFF2-40B4-BE49-F238E27FC236}">
                <a16:creationId xmlns:a16="http://schemas.microsoft.com/office/drawing/2014/main" id="{4F31D0AD-D079-BE30-A11E-FFE94E5E1DAF}"/>
              </a:ext>
            </a:extLst>
          </p:cNvPr>
          <p:cNvSpPr txBox="1">
            <a:spLocks/>
          </p:cNvSpPr>
          <p:nvPr/>
        </p:nvSpPr>
        <p:spPr>
          <a:xfrm>
            <a:off x="11044239" y="5076933"/>
            <a:ext cx="6444254" cy="25630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031E43"/>
                </a:solidFill>
                <a:latin typeface="Arial" panose="020B0604020202020204" pitchFamily="34" charset="0"/>
                <a:cs typeface="Arial" panose="020B0604020202020204" pitchFamily="34" charset="0"/>
              </a:rPr>
              <a:t>Entering employment, higher education or apprenticeships is just around the corner for you – and that path begins in post-16 education – whether Bournside sixth form, employment, at college or on an apprenticeship.</a:t>
            </a:r>
          </a:p>
        </p:txBody>
      </p:sp>
      <p:sp>
        <p:nvSpPr>
          <p:cNvPr id="25" name="Title 1">
            <a:extLst>
              <a:ext uri="{FF2B5EF4-FFF2-40B4-BE49-F238E27FC236}">
                <a16:creationId xmlns:a16="http://schemas.microsoft.com/office/drawing/2014/main" id="{21BEC0AE-1CFA-43A8-4E3B-BA9B890BE1FB}"/>
              </a:ext>
            </a:extLst>
          </p:cNvPr>
          <p:cNvSpPr txBox="1">
            <a:spLocks/>
          </p:cNvSpPr>
          <p:nvPr/>
        </p:nvSpPr>
        <p:spPr>
          <a:xfrm>
            <a:off x="11017556" y="4133016"/>
            <a:ext cx="6695162" cy="71002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Where next – Sixth Form, College or Apprenticeship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C756D-CD23-9A79-EC4F-67734B8EFB18}"/>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B8F5013-6E6B-6E6B-A704-9FC7F10B9F63}"/>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0FD3C25E-99E0-D09F-2417-1570F4B97B6C}"/>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E9302B23-3198-F85D-D899-E58050789BE4}"/>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1A39BCAD-93A3-2A6D-C337-ACF5B7952E18}"/>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AE9DC5E3-EAC5-DA29-48E2-E856CBDD3350}"/>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36C1EDED-4E3E-5FC3-B97F-997286C8847B}"/>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223C9711-B921-48DA-B1C0-EA4BB6FF00B3}"/>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AA6AF70A-3219-2EEF-A965-5026CFAD9ECD}"/>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F3471ED3-2AE5-AF5F-5385-CE01DC67CA20}"/>
              </a:ext>
            </a:extLst>
          </p:cNvPr>
          <p:cNvSpPr txBox="1">
            <a:spLocks/>
          </p:cNvSpPr>
          <p:nvPr/>
        </p:nvSpPr>
        <p:spPr>
          <a:xfrm>
            <a:off x="492222" y="534988"/>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What subjects must you study?</a:t>
            </a:r>
          </a:p>
        </p:txBody>
      </p:sp>
      <p:sp>
        <p:nvSpPr>
          <p:cNvPr id="4" name="Content Placeholder 2">
            <a:extLst>
              <a:ext uri="{FF2B5EF4-FFF2-40B4-BE49-F238E27FC236}">
                <a16:creationId xmlns:a16="http://schemas.microsoft.com/office/drawing/2014/main" id="{21DB8251-016F-92A1-19A8-F1B9FC352830}"/>
              </a:ext>
            </a:extLst>
          </p:cNvPr>
          <p:cNvSpPr txBox="1">
            <a:spLocks/>
          </p:cNvSpPr>
          <p:nvPr/>
        </p:nvSpPr>
        <p:spPr>
          <a:xfrm>
            <a:off x="489174" y="1569124"/>
            <a:ext cx="16478471" cy="6070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srgbClr val="031E43"/>
                </a:solidFill>
                <a:latin typeface="Arial" panose="020B0604020202020204" pitchFamily="34" charset="0"/>
                <a:cs typeface="Arial" panose="020B0604020202020204" pitchFamily="34" charset="0"/>
              </a:rPr>
              <a:t>The Core (30 hours per cycle):</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English Language and Literature GCSEs (9 hours)</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Maths GCSE (8 hours)</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Science GCSEs (2/3 GCSEs) (9 or 14 hours)</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Sport and Games (not examined) (2 hours)</a:t>
            </a:r>
          </a:p>
          <a:p>
            <a:pPr marL="342900" indent="-342900" algn="l">
              <a:buFont typeface="Arial" panose="020B0604020202020204" pitchFamily="34" charset="0"/>
              <a:buChar char="•"/>
            </a:pPr>
            <a:r>
              <a:rPr lang="en-GB" sz="2800" dirty="0">
                <a:solidFill>
                  <a:srgbClr val="031E43"/>
                </a:solidFill>
                <a:latin typeface="Arial" panose="020B0604020202020204" pitchFamily="34" charset="0"/>
                <a:cs typeface="Arial" panose="020B0604020202020204" pitchFamily="34" charset="0"/>
              </a:rPr>
              <a:t>Education for Life and Religion &amp; Worldviews (not examined) (2 hours)</a:t>
            </a:r>
          </a:p>
          <a:p>
            <a:pPr marL="342900" indent="-342900" algn="l">
              <a:buFont typeface="Arial" panose="020B0604020202020204" pitchFamily="34" charset="0"/>
              <a:buChar char="•"/>
            </a:pPr>
            <a:endParaRPr lang="en-GB" sz="2800" dirty="0">
              <a:solidFill>
                <a:srgbClr val="031E43"/>
              </a:solidFill>
              <a:latin typeface="Arial" panose="020B0604020202020204" pitchFamily="34" charset="0"/>
              <a:cs typeface="Arial" panose="020B0604020202020204" pitchFamily="34" charset="0"/>
            </a:endParaRPr>
          </a:p>
          <a:p>
            <a:pPr algn="l"/>
            <a:r>
              <a:rPr lang="en-GB" sz="2800" dirty="0">
                <a:solidFill>
                  <a:srgbClr val="031E43"/>
                </a:solidFill>
                <a:latin typeface="Arial" panose="020B0604020202020204" pitchFamily="34" charset="0"/>
                <a:cs typeface="Arial" panose="020B0604020202020204" pitchFamily="34" charset="0"/>
              </a:rPr>
              <a:t>PLUS:</a:t>
            </a:r>
          </a:p>
          <a:p>
            <a:pPr algn="l"/>
            <a:r>
              <a:rPr lang="en-GB" sz="2800" dirty="0">
                <a:solidFill>
                  <a:srgbClr val="031E43"/>
                </a:solidFill>
                <a:latin typeface="Arial" panose="020B0604020202020204" pitchFamily="34" charset="0"/>
                <a:cs typeface="Arial" panose="020B0604020202020204" pitchFamily="34" charset="0"/>
              </a:rPr>
              <a:t>4 additional subjects – at LEAST ONE must be (Triple) Science, History, Geography, Computer Science or a Modern Foreign Language (French, German, Spanish or Mandarin) – 5 hours each per cycle (20 hours in total per cycle)</a:t>
            </a:r>
          </a:p>
        </p:txBody>
      </p:sp>
    </p:spTree>
    <p:extLst>
      <p:ext uri="{BB962C8B-B14F-4D97-AF65-F5344CB8AC3E}">
        <p14:creationId xmlns:p14="http://schemas.microsoft.com/office/powerpoint/2010/main" val="953328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95667-CBE7-5651-1DC0-EF71500C8442}"/>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44B5FAA-3560-0625-375C-F43D249D812F}"/>
              </a:ext>
            </a:extLst>
          </p:cNvPr>
          <p:cNvSpPr txBox="1"/>
          <p:nvPr/>
        </p:nvSpPr>
        <p:spPr>
          <a:xfrm>
            <a:off x="13115435" y="8126001"/>
            <a:ext cx="3852210" cy="1014730"/>
          </a:xfrm>
          <a:prstGeom prst="rect">
            <a:avLst/>
          </a:prstGeom>
        </p:spPr>
        <p:txBody>
          <a:bodyPr lIns="0" tIns="0" rIns="0" bIns="0" rtlCol="0" anchor="t">
            <a:spAutoFit/>
          </a:bodyPr>
          <a:lstStyle/>
          <a:p>
            <a:pPr algn="r">
              <a:lnSpc>
                <a:spcPts val="3919"/>
              </a:lnSpc>
            </a:pPr>
            <a:r>
              <a:rPr lang="en-US" sz="2799" spc="279" dirty="0">
                <a:solidFill>
                  <a:srgbClr val="FBFADA"/>
                </a:solidFill>
                <a:latin typeface="Telegraf Bold"/>
                <a:ea typeface="Telegraf Bold"/>
                <a:cs typeface="Telegraf Bold"/>
                <a:sym typeface="Telegraf Bold"/>
              </a:rPr>
              <a:t>SDG PROGRESS REPORT 2025</a:t>
            </a:r>
          </a:p>
        </p:txBody>
      </p:sp>
      <p:grpSp>
        <p:nvGrpSpPr>
          <p:cNvPr id="5" name="Group 5">
            <a:extLst>
              <a:ext uri="{FF2B5EF4-FFF2-40B4-BE49-F238E27FC236}">
                <a16:creationId xmlns:a16="http://schemas.microsoft.com/office/drawing/2014/main" id="{34C7756C-50DA-F9D1-F55F-559B7BD1C373}"/>
              </a:ext>
            </a:extLst>
          </p:cNvPr>
          <p:cNvGrpSpPr/>
          <p:nvPr/>
        </p:nvGrpSpPr>
        <p:grpSpPr>
          <a:xfrm>
            <a:off x="0" y="8086209"/>
            <a:ext cx="18288000" cy="2200791"/>
            <a:chOff x="0" y="0"/>
            <a:chExt cx="3383011" cy="407114"/>
          </a:xfrm>
        </p:grpSpPr>
        <p:sp>
          <p:nvSpPr>
            <p:cNvPr id="6" name="Freeform 6">
              <a:extLst>
                <a:ext uri="{FF2B5EF4-FFF2-40B4-BE49-F238E27FC236}">
                  <a16:creationId xmlns:a16="http://schemas.microsoft.com/office/drawing/2014/main" id="{FF73B887-7040-C3D2-D913-D3F38ED52666}"/>
                </a:ext>
              </a:extLst>
            </p:cNvPr>
            <p:cNvSpPr/>
            <p:nvPr/>
          </p:nvSpPr>
          <p:spPr>
            <a:xfrm>
              <a:off x="0" y="0"/>
              <a:ext cx="3383011" cy="407114"/>
            </a:xfrm>
            <a:custGeom>
              <a:avLst/>
              <a:gdLst/>
              <a:ahLst/>
              <a:cxnLst/>
              <a:rect l="l" t="t" r="r" b="b"/>
              <a:pathLst>
                <a:path w="3383011" h="407114">
                  <a:moveTo>
                    <a:pt x="0" y="0"/>
                  </a:moveTo>
                  <a:lnTo>
                    <a:pt x="3383011" y="0"/>
                  </a:lnTo>
                  <a:lnTo>
                    <a:pt x="3383011" y="407114"/>
                  </a:lnTo>
                  <a:lnTo>
                    <a:pt x="0" y="407114"/>
                  </a:lnTo>
                  <a:close/>
                </a:path>
              </a:pathLst>
            </a:custGeom>
            <a:solidFill>
              <a:srgbClr val="031E43"/>
            </a:solidFill>
          </p:spPr>
          <p:txBody>
            <a:bodyPr/>
            <a:lstStyle/>
            <a:p>
              <a:endParaRPr lang="en-GB" dirty="0"/>
            </a:p>
          </p:txBody>
        </p:sp>
      </p:grpSp>
      <p:sp>
        <p:nvSpPr>
          <p:cNvPr id="7" name="Freeform 7">
            <a:extLst>
              <a:ext uri="{FF2B5EF4-FFF2-40B4-BE49-F238E27FC236}">
                <a16:creationId xmlns:a16="http://schemas.microsoft.com/office/drawing/2014/main" id="{A5D56081-AEB7-0F0C-64D1-772E7304CB3C}"/>
              </a:ext>
            </a:extLst>
          </p:cNvPr>
          <p:cNvSpPr/>
          <p:nvPr/>
        </p:nvSpPr>
        <p:spPr>
          <a:xfrm>
            <a:off x="1028700" y="8680888"/>
            <a:ext cx="2967046" cy="904949"/>
          </a:xfrm>
          <a:custGeom>
            <a:avLst/>
            <a:gdLst/>
            <a:ahLst/>
            <a:cxnLst/>
            <a:rect l="l" t="t" r="r" b="b"/>
            <a:pathLst>
              <a:path w="2967046" h="904949">
                <a:moveTo>
                  <a:pt x="0" y="0"/>
                </a:moveTo>
                <a:lnTo>
                  <a:pt x="2967046" y="0"/>
                </a:lnTo>
                <a:lnTo>
                  <a:pt x="2967046" y="904949"/>
                </a:lnTo>
                <a:lnTo>
                  <a:pt x="0" y="904949"/>
                </a:lnTo>
                <a:lnTo>
                  <a:pt x="0" y="0"/>
                </a:lnTo>
                <a:close/>
              </a:path>
            </a:pathLst>
          </a:custGeom>
          <a:blipFill>
            <a:blip r:embed="rId2"/>
            <a:stretch>
              <a:fillRect/>
            </a:stretch>
          </a:blipFill>
        </p:spPr>
        <p:txBody>
          <a:bodyPr/>
          <a:lstStyle/>
          <a:p>
            <a:endParaRPr lang="en-GB" dirty="0"/>
          </a:p>
        </p:txBody>
      </p:sp>
      <p:sp>
        <p:nvSpPr>
          <p:cNvPr id="8" name="AutoShape 8">
            <a:extLst>
              <a:ext uri="{FF2B5EF4-FFF2-40B4-BE49-F238E27FC236}">
                <a16:creationId xmlns:a16="http://schemas.microsoft.com/office/drawing/2014/main" id="{9F995FD7-D152-ED38-4174-16A205643260}"/>
              </a:ext>
            </a:extLst>
          </p:cNvPr>
          <p:cNvSpPr/>
          <p:nvPr/>
        </p:nvSpPr>
        <p:spPr>
          <a:xfrm flipV="1">
            <a:off x="0" y="8086209"/>
            <a:ext cx="18288000" cy="0"/>
          </a:xfrm>
          <a:prstGeom prst="line">
            <a:avLst/>
          </a:prstGeom>
          <a:ln w="95250" cap="flat">
            <a:solidFill>
              <a:srgbClr val="00A6CE"/>
            </a:solidFill>
            <a:prstDash val="solid"/>
            <a:headEnd type="none" w="sm" len="sm"/>
            <a:tailEnd type="none" w="sm" len="sm"/>
          </a:ln>
        </p:spPr>
        <p:txBody>
          <a:bodyPr/>
          <a:lstStyle/>
          <a:p>
            <a:endParaRPr lang="en-GB" dirty="0"/>
          </a:p>
        </p:txBody>
      </p:sp>
      <p:grpSp>
        <p:nvGrpSpPr>
          <p:cNvPr id="9" name="Group 9">
            <a:extLst>
              <a:ext uri="{FF2B5EF4-FFF2-40B4-BE49-F238E27FC236}">
                <a16:creationId xmlns:a16="http://schemas.microsoft.com/office/drawing/2014/main" id="{31263380-FB7C-943D-4044-E1EBEC989AAD}"/>
              </a:ext>
            </a:extLst>
          </p:cNvPr>
          <p:cNvGrpSpPr/>
          <p:nvPr/>
        </p:nvGrpSpPr>
        <p:grpSpPr>
          <a:xfrm>
            <a:off x="11017556" y="8729146"/>
            <a:ext cx="6241744" cy="741988"/>
            <a:chOff x="0" y="0"/>
            <a:chExt cx="8322325" cy="989317"/>
          </a:xfrm>
        </p:grpSpPr>
        <p:sp>
          <p:nvSpPr>
            <p:cNvPr id="10" name="Freeform 10">
              <a:extLst>
                <a:ext uri="{FF2B5EF4-FFF2-40B4-BE49-F238E27FC236}">
                  <a16:creationId xmlns:a16="http://schemas.microsoft.com/office/drawing/2014/main" id="{24F93741-30E4-CC7C-2010-454B2C3C96EF}"/>
                </a:ext>
              </a:extLst>
            </p:cNvPr>
            <p:cNvSpPr/>
            <p:nvPr/>
          </p:nvSpPr>
          <p:spPr>
            <a:xfrm>
              <a:off x="0" y="0"/>
              <a:ext cx="571580" cy="394390"/>
            </a:xfrm>
            <a:custGeom>
              <a:avLst/>
              <a:gdLst/>
              <a:ahLst/>
              <a:cxnLst/>
              <a:rect l="l" t="t" r="r" b="b"/>
              <a:pathLst>
                <a:path w="571580" h="394390">
                  <a:moveTo>
                    <a:pt x="0" y="0"/>
                  </a:moveTo>
                  <a:lnTo>
                    <a:pt x="571580" y="0"/>
                  </a:lnTo>
                  <a:lnTo>
                    <a:pt x="571580" y="394390"/>
                  </a:lnTo>
                  <a:lnTo>
                    <a:pt x="0" y="3943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1" name="TextBox 11">
              <a:extLst>
                <a:ext uri="{FF2B5EF4-FFF2-40B4-BE49-F238E27FC236}">
                  <a16:creationId xmlns:a16="http://schemas.microsoft.com/office/drawing/2014/main" id="{3FE7546F-270D-3649-780D-C4742A11735A}"/>
                </a:ext>
              </a:extLst>
            </p:cNvPr>
            <p:cNvSpPr txBox="1"/>
            <p:nvPr/>
          </p:nvSpPr>
          <p:spPr>
            <a:xfrm>
              <a:off x="565332" y="261744"/>
              <a:ext cx="7756993" cy="727573"/>
            </a:xfrm>
            <a:prstGeom prst="rect">
              <a:avLst/>
            </a:prstGeom>
          </p:spPr>
          <p:txBody>
            <a:bodyPr lIns="0" tIns="0" rIns="0" bIns="0" rtlCol="0" anchor="t">
              <a:spAutoFit/>
            </a:bodyPr>
            <a:lstStyle/>
            <a:p>
              <a:pPr algn="l">
                <a:lnSpc>
                  <a:spcPts val="4569"/>
                </a:lnSpc>
              </a:pPr>
              <a:r>
                <a:rPr lang="en-US" sz="3263" dirty="0">
                  <a:solidFill>
                    <a:srgbClr val="FFFFFF"/>
                  </a:solidFill>
                  <a:latin typeface="Lato Bold"/>
                  <a:ea typeface="Lato Bold"/>
                  <a:cs typeface="Lato Bold"/>
                  <a:sym typeface="Lato Bold"/>
                </a:rPr>
                <a:t>Inspiring lives through learning</a:t>
              </a:r>
            </a:p>
          </p:txBody>
        </p:sp>
      </p:grpSp>
      <p:sp>
        <p:nvSpPr>
          <p:cNvPr id="2" name="Title 1">
            <a:extLst>
              <a:ext uri="{FF2B5EF4-FFF2-40B4-BE49-F238E27FC236}">
                <a16:creationId xmlns:a16="http://schemas.microsoft.com/office/drawing/2014/main" id="{573F67AE-BEEA-7EB5-C5E4-D2D3695F33F9}"/>
              </a:ext>
            </a:extLst>
          </p:cNvPr>
          <p:cNvSpPr txBox="1">
            <a:spLocks/>
          </p:cNvSpPr>
          <p:nvPr/>
        </p:nvSpPr>
        <p:spPr>
          <a:xfrm>
            <a:off x="647056" y="462980"/>
            <a:ext cx="8339929" cy="71002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2060"/>
                </a:solidFill>
                <a:latin typeface="Arial" panose="020B0604020202020204" pitchFamily="34" charset="0"/>
                <a:cs typeface="Arial" panose="020B0604020202020204" pitchFamily="34" charset="0"/>
              </a:rPr>
              <a:t>What are the optional subjects that you can study?</a:t>
            </a:r>
          </a:p>
        </p:txBody>
      </p:sp>
      <p:sp>
        <p:nvSpPr>
          <p:cNvPr id="4" name="Rectangle 3">
            <a:extLst>
              <a:ext uri="{FF2B5EF4-FFF2-40B4-BE49-F238E27FC236}">
                <a16:creationId xmlns:a16="http://schemas.microsoft.com/office/drawing/2014/main" id="{2347A7A8-4533-AE05-1801-8983E7F4B496}"/>
              </a:ext>
            </a:extLst>
          </p:cNvPr>
          <p:cNvSpPr txBox="1">
            <a:spLocks noChangeArrowheads="1"/>
          </p:cNvSpPr>
          <p:nvPr/>
        </p:nvSpPr>
        <p:spPr>
          <a:xfrm>
            <a:off x="2087216" y="1187031"/>
            <a:ext cx="4471538" cy="6092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dirty="0">
                <a:solidFill>
                  <a:schemeClr val="tx2">
                    <a:lumMod val="50000"/>
                  </a:schemeClr>
                </a:solidFill>
                <a:latin typeface="Arial" panose="020B0604020202020204" pitchFamily="34" charset="0"/>
                <a:cs typeface="Arial" panose="020B0604020202020204" pitchFamily="34" charset="0"/>
              </a:rPr>
              <a:t>Art &amp; Design - 3D Design</a:t>
            </a:r>
          </a:p>
          <a:p>
            <a:pPr algn="l"/>
            <a:r>
              <a:rPr lang="en-GB" sz="2000" dirty="0">
                <a:solidFill>
                  <a:schemeClr val="tx2">
                    <a:lumMod val="50000"/>
                  </a:schemeClr>
                </a:solidFill>
                <a:latin typeface="Arial" panose="020B0604020202020204" pitchFamily="34" charset="0"/>
                <a:cs typeface="Arial" panose="020B0604020202020204" pitchFamily="34" charset="0"/>
              </a:rPr>
              <a:t>Art &amp; Design - Fine Art</a:t>
            </a:r>
          </a:p>
          <a:p>
            <a:pPr algn="l"/>
            <a:r>
              <a:rPr lang="en-GB" sz="2000" dirty="0">
                <a:solidFill>
                  <a:schemeClr val="tx2">
                    <a:lumMod val="50000"/>
                  </a:schemeClr>
                </a:solidFill>
                <a:latin typeface="Arial" panose="020B0604020202020204" pitchFamily="34" charset="0"/>
                <a:cs typeface="Arial" panose="020B0604020202020204" pitchFamily="34" charset="0"/>
              </a:rPr>
              <a:t>Art &amp; Design – Photography</a:t>
            </a:r>
          </a:p>
          <a:p>
            <a:pPr algn="l"/>
            <a:r>
              <a:rPr lang="en-GB" sz="2000" dirty="0">
                <a:solidFill>
                  <a:srgbClr val="FF0066"/>
                </a:solidFill>
                <a:latin typeface="Arial" panose="020B0604020202020204" pitchFamily="34" charset="0"/>
                <a:cs typeface="Arial" panose="020B0604020202020204" pitchFamily="34" charset="0"/>
              </a:rPr>
              <a:t>Astronomy **</a:t>
            </a:r>
          </a:p>
          <a:p>
            <a:pPr algn="l"/>
            <a:r>
              <a:rPr lang="en-GB" sz="2000" dirty="0">
                <a:solidFill>
                  <a:schemeClr val="tx2">
                    <a:lumMod val="50000"/>
                  </a:schemeClr>
                </a:solidFill>
                <a:latin typeface="Arial" panose="020B0604020202020204" pitchFamily="34" charset="0"/>
                <a:cs typeface="Arial" panose="020B0604020202020204" pitchFamily="34" charset="0"/>
              </a:rPr>
              <a:t>Business Studies </a:t>
            </a:r>
          </a:p>
          <a:p>
            <a:pPr algn="l"/>
            <a:r>
              <a:rPr lang="en-GB" sz="2000" dirty="0">
                <a:solidFill>
                  <a:srgbClr val="7030A0"/>
                </a:solidFill>
                <a:latin typeface="Arial" panose="020B0604020202020204" pitchFamily="34" charset="0"/>
                <a:cs typeface="Arial" panose="020B0604020202020204" pitchFamily="34" charset="0"/>
              </a:rPr>
              <a:t>Vocational Business: Retail Business (WJEC Level 2)</a:t>
            </a:r>
          </a:p>
          <a:p>
            <a:pPr algn="l"/>
            <a:r>
              <a:rPr lang="en-GB" sz="2000" dirty="0">
                <a:solidFill>
                  <a:schemeClr val="tx2">
                    <a:lumMod val="50000"/>
                  </a:schemeClr>
                </a:solidFill>
                <a:latin typeface="Arial" panose="020B0604020202020204" pitchFamily="34" charset="0"/>
                <a:cs typeface="Arial" panose="020B0604020202020204" pitchFamily="34" charset="0"/>
              </a:rPr>
              <a:t>Computer Science</a:t>
            </a:r>
          </a:p>
          <a:p>
            <a:pPr algn="l"/>
            <a:r>
              <a:rPr lang="en-GB" sz="2000" dirty="0">
                <a:solidFill>
                  <a:srgbClr val="7030A0"/>
                </a:solidFill>
                <a:latin typeface="Arial" panose="020B0604020202020204" pitchFamily="34" charset="0"/>
                <a:cs typeface="Arial" panose="020B0604020202020204" pitchFamily="34" charset="0"/>
              </a:rPr>
              <a:t>Creative ICT – iMedia (Cambridge  National Award Level 2)</a:t>
            </a:r>
          </a:p>
          <a:p>
            <a:pPr algn="l"/>
            <a:r>
              <a:rPr lang="en-GB" sz="2000" dirty="0">
                <a:solidFill>
                  <a:schemeClr val="tx2">
                    <a:lumMod val="50000"/>
                  </a:schemeClr>
                </a:solidFill>
                <a:latin typeface="Arial" panose="020B0604020202020204" pitchFamily="34" charset="0"/>
                <a:cs typeface="Arial" panose="020B0604020202020204" pitchFamily="34" charset="0"/>
              </a:rPr>
              <a:t>Dance</a:t>
            </a:r>
          </a:p>
          <a:p>
            <a:pPr algn="l"/>
            <a:r>
              <a:rPr lang="en-GB" sz="2000" dirty="0">
                <a:solidFill>
                  <a:schemeClr val="tx2">
                    <a:lumMod val="50000"/>
                  </a:schemeClr>
                </a:solidFill>
                <a:latin typeface="Arial" panose="020B0604020202020204" pitchFamily="34" charset="0"/>
                <a:cs typeface="Arial" panose="020B0604020202020204" pitchFamily="34" charset="0"/>
              </a:rPr>
              <a:t>Drama</a:t>
            </a:r>
          </a:p>
          <a:p>
            <a:pPr algn="l"/>
            <a:r>
              <a:rPr lang="en-GB" sz="2000" dirty="0">
                <a:solidFill>
                  <a:schemeClr val="tx2">
                    <a:lumMod val="50000"/>
                  </a:schemeClr>
                </a:solidFill>
                <a:latin typeface="Arial" panose="020B0604020202020204" pitchFamily="34" charset="0"/>
                <a:cs typeface="Arial" panose="020B0604020202020204" pitchFamily="34" charset="0"/>
              </a:rPr>
              <a:t>Food Preparation &amp; Nutrition</a:t>
            </a:r>
          </a:p>
          <a:p>
            <a:pPr algn="l"/>
            <a:r>
              <a:rPr lang="en-GB" sz="2000" dirty="0">
                <a:solidFill>
                  <a:schemeClr val="tx2">
                    <a:lumMod val="50000"/>
                  </a:schemeClr>
                </a:solidFill>
                <a:latin typeface="Arial" panose="020B0604020202020204" pitchFamily="34" charset="0"/>
                <a:cs typeface="Arial" panose="020B0604020202020204" pitchFamily="34" charset="0"/>
              </a:rPr>
              <a:t>D&amp;T (Product Design)</a:t>
            </a:r>
          </a:p>
          <a:p>
            <a:pPr algn="l"/>
            <a:r>
              <a:rPr lang="en-GB" sz="2000" dirty="0">
                <a:latin typeface="Arial" panose="020B0604020202020204" pitchFamily="34" charset="0"/>
                <a:cs typeface="Arial" panose="020B0604020202020204" pitchFamily="34" charset="0"/>
              </a:rPr>
              <a:t>D&amp;T (Textiles)</a:t>
            </a:r>
          </a:p>
          <a:p>
            <a:pPr algn="l">
              <a:buFontTx/>
              <a:buNone/>
            </a:pPr>
            <a:endParaRPr lang="en-GB" sz="2000" dirty="0">
              <a:latin typeface="Arial" panose="020B0604020202020204" pitchFamily="34" charset="0"/>
              <a:cs typeface="Arial" panose="020B0604020202020204" pitchFamily="34" charset="0"/>
            </a:endParaRPr>
          </a:p>
          <a:p>
            <a:pPr algn="l"/>
            <a:endParaRPr lang="en-GB" sz="2000" dirty="0">
              <a:latin typeface="Arial" panose="020B0604020202020204" pitchFamily="34" charset="0"/>
              <a:cs typeface="Arial" panose="020B0604020202020204" pitchFamily="34" charset="0"/>
            </a:endParaRPr>
          </a:p>
        </p:txBody>
      </p:sp>
      <p:sp>
        <p:nvSpPr>
          <p:cNvPr id="12" name="Rectangle 4">
            <a:extLst>
              <a:ext uri="{FF2B5EF4-FFF2-40B4-BE49-F238E27FC236}">
                <a16:creationId xmlns:a16="http://schemas.microsoft.com/office/drawing/2014/main" id="{430B1950-5E25-C8FC-925A-62B4932018B0}"/>
              </a:ext>
            </a:extLst>
          </p:cNvPr>
          <p:cNvSpPr txBox="1">
            <a:spLocks noChangeArrowheads="1"/>
          </p:cNvSpPr>
          <p:nvPr/>
        </p:nvSpPr>
        <p:spPr>
          <a:xfrm>
            <a:off x="7009645" y="1180019"/>
            <a:ext cx="3954679" cy="5629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French</a:t>
            </a:r>
          </a:p>
          <a:p>
            <a:pPr marL="0" indent="0">
              <a:buNone/>
            </a:pPr>
            <a:r>
              <a:rPr lang="en-GB" sz="2000" dirty="0">
                <a:solidFill>
                  <a:srgbClr val="7030A0"/>
                </a:solidFill>
                <a:latin typeface="Arial" panose="020B0604020202020204" pitchFamily="34" charset="0"/>
                <a:cs typeface="Arial" panose="020B0604020202020204" pitchFamily="34" charset="0"/>
              </a:rPr>
              <a:t>Health &amp; Social Care (BTEC Level 2)</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Geography</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German </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History</a:t>
            </a:r>
          </a:p>
          <a:p>
            <a:pPr marL="0" indent="0">
              <a:buNone/>
            </a:pPr>
            <a:r>
              <a:rPr lang="en-GB" sz="2000" dirty="0">
                <a:solidFill>
                  <a:srgbClr val="FF0066"/>
                </a:solidFill>
                <a:latin typeface="Arial" panose="020B0604020202020204" pitchFamily="34" charset="0"/>
                <a:cs typeface="Arial" panose="020B0604020202020204" pitchFamily="34" charset="0"/>
              </a:rPr>
              <a:t>Latin **</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Mandarin</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Media Studies</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Music</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PE</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Religious Studies</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Sociology</a:t>
            </a:r>
          </a:p>
          <a:p>
            <a:pPr marL="0" indent="0">
              <a:buNone/>
            </a:pPr>
            <a:r>
              <a:rPr lang="en-GB" sz="2000" dirty="0">
                <a:solidFill>
                  <a:srgbClr val="7030A0"/>
                </a:solidFill>
                <a:latin typeface="Arial" panose="020B0604020202020204" pitchFamily="34" charset="0"/>
                <a:cs typeface="Arial" panose="020B0604020202020204" pitchFamily="34" charset="0"/>
              </a:rPr>
              <a:t>Sport (BTEC Level 2)</a:t>
            </a:r>
          </a:p>
          <a:p>
            <a:pPr marL="0" indent="0">
              <a:buNone/>
            </a:pPr>
            <a:r>
              <a:rPr lang="en-GB" sz="2000" dirty="0">
                <a:solidFill>
                  <a:schemeClr val="tx2">
                    <a:lumMod val="50000"/>
                  </a:schemeClr>
                </a:solidFill>
                <a:latin typeface="Arial" panose="020B0604020202020204" pitchFamily="34" charset="0"/>
                <a:cs typeface="Arial" panose="020B0604020202020204" pitchFamily="34" charset="0"/>
              </a:rPr>
              <a:t>Spanish</a:t>
            </a:r>
          </a:p>
          <a:p>
            <a:pPr marL="0" indent="0">
              <a:buNone/>
            </a:pPr>
            <a:r>
              <a:rPr lang="en-GB" sz="2000" dirty="0">
                <a:solidFill>
                  <a:srgbClr val="FF0000"/>
                </a:solidFill>
                <a:latin typeface="Arial" panose="020B0604020202020204" pitchFamily="34" charset="0"/>
                <a:cs typeface="Arial" panose="020B0604020202020204" pitchFamily="34" charset="0"/>
              </a:rPr>
              <a:t>Foundation Learning</a:t>
            </a:r>
          </a:p>
          <a:p>
            <a:pPr marL="0" indent="0">
              <a:buNone/>
            </a:pPr>
            <a:r>
              <a:rPr lang="en-GB" sz="2000" dirty="0">
                <a:solidFill>
                  <a:srgbClr val="00B0F0"/>
                </a:solidFill>
                <a:latin typeface="Arial" panose="020B0604020202020204" pitchFamily="34" charset="0"/>
                <a:cs typeface="Arial" panose="020B0604020202020204" pitchFamily="34" charset="0"/>
              </a:rPr>
              <a:t>Additional Languages</a:t>
            </a:r>
          </a:p>
          <a:p>
            <a:pPr marL="0" indent="0">
              <a:buNone/>
            </a:pPr>
            <a:endParaRPr lang="en-GB" sz="2000" dirty="0">
              <a:solidFill>
                <a:srgbClr val="00B0F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AF388B6-6F64-6113-874C-6A7B76737466}"/>
              </a:ext>
            </a:extLst>
          </p:cNvPr>
          <p:cNvSpPr txBox="1"/>
          <p:nvPr/>
        </p:nvSpPr>
        <p:spPr>
          <a:xfrm>
            <a:off x="13680504" y="179545"/>
            <a:ext cx="2880320" cy="7848302"/>
          </a:xfrm>
          <a:prstGeom prst="rect">
            <a:avLst/>
          </a:prstGeom>
          <a:noFill/>
        </p:spPr>
        <p:txBody>
          <a:bodyPr wrap="square" rtlCol="0">
            <a:spAutoFit/>
          </a:bodyPr>
          <a:lstStyle/>
          <a:p>
            <a:r>
              <a:rPr lang="en-GB" sz="2800" dirty="0"/>
              <a:t>The subjects in black text are GCSEs </a:t>
            </a:r>
          </a:p>
          <a:p>
            <a:endParaRPr lang="en-GB" sz="2800" dirty="0"/>
          </a:p>
          <a:p>
            <a:r>
              <a:rPr lang="en-GB" sz="2800" dirty="0">
                <a:solidFill>
                  <a:srgbClr val="7030A0"/>
                </a:solidFill>
              </a:rPr>
              <a:t>The ones in purple are Level 2 courses = equivalent to GCSEs</a:t>
            </a:r>
          </a:p>
          <a:p>
            <a:endParaRPr lang="en-GB" sz="2800" dirty="0">
              <a:solidFill>
                <a:srgbClr val="7030A0"/>
              </a:solidFill>
            </a:endParaRPr>
          </a:p>
          <a:p>
            <a:r>
              <a:rPr lang="en-GB" sz="2800" dirty="0">
                <a:solidFill>
                  <a:srgbClr val="FF0000"/>
                </a:solidFill>
              </a:rPr>
              <a:t>Foundation Learning is not a GCSE</a:t>
            </a:r>
          </a:p>
          <a:p>
            <a:endParaRPr lang="en-GB" sz="2800" dirty="0">
              <a:solidFill>
                <a:srgbClr val="7030A0"/>
              </a:solidFill>
            </a:endParaRPr>
          </a:p>
          <a:p>
            <a:r>
              <a:rPr lang="en-GB" sz="2800" dirty="0">
                <a:solidFill>
                  <a:srgbClr val="00B0F0"/>
                </a:solidFill>
              </a:rPr>
              <a:t>Home languages</a:t>
            </a:r>
          </a:p>
          <a:p>
            <a:endParaRPr lang="en-GB" sz="2800" dirty="0">
              <a:solidFill>
                <a:srgbClr val="7030A0"/>
              </a:solidFill>
            </a:endParaRPr>
          </a:p>
          <a:p>
            <a:r>
              <a:rPr lang="en-GB" sz="2800" dirty="0">
                <a:solidFill>
                  <a:srgbClr val="FF0066"/>
                </a:solidFill>
              </a:rPr>
              <a:t>** Studied after school</a:t>
            </a:r>
          </a:p>
        </p:txBody>
      </p:sp>
    </p:spTree>
    <p:extLst>
      <p:ext uri="{BB962C8B-B14F-4D97-AF65-F5344CB8AC3E}">
        <p14:creationId xmlns:p14="http://schemas.microsoft.com/office/powerpoint/2010/main" val="18863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 calcmode="lin" valueType="num">
                                      <p:cBhvr additive="base">
                                        <p:cTn id="3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additive="base">
                                        <p:cTn id="4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 calcmode="lin" valueType="num">
                                      <p:cBhvr additive="base">
                                        <p:cTn id="4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anim calcmode="lin" valueType="num">
                                      <p:cBhvr additive="base">
                                        <p:cTn id="51"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anim calcmode="lin" valueType="num">
                                      <p:cBhvr additive="base">
                                        <p:cTn id="55"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2">
                                            <p:txEl>
                                              <p:pRg st="6" end="6"/>
                                            </p:txEl>
                                          </p:spTgt>
                                        </p:tgtEl>
                                        <p:attrNameLst>
                                          <p:attrName>style.visibility</p:attrName>
                                        </p:attrNameLst>
                                      </p:cBhvr>
                                      <p:to>
                                        <p:strVal val="visible"/>
                                      </p:to>
                                    </p:set>
                                    <p:anim calcmode="lin" valueType="num">
                                      <p:cBhvr additive="base">
                                        <p:cTn id="59"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anim calcmode="lin" valueType="num">
                                      <p:cBhvr additive="base">
                                        <p:cTn id="6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xEl>
                                              <p:pRg st="1" end="1"/>
                                            </p:txEl>
                                          </p:spTgt>
                                        </p:tgtEl>
                                        <p:attrNameLst>
                                          <p:attrName>style.visibility</p:attrName>
                                        </p:attrNameLst>
                                      </p:cBhvr>
                                      <p:to>
                                        <p:strVal val="visible"/>
                                      </p:to>
                                    </p:set>
                                    <p:anim calcmode="lin" valueType="num">
                                      <p:cBhvr additive="base">
                                        <p:cTn id="6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2">
                                            <p:txEl>
                                              <p:pRg st="2" end="2"/>
                                            </p:txEl>
                                          </p:spTgt>
                                        </p:tgtEl>
                                        <p:attrNameLst>
                                          <p:attrName>style.visibility</p:attrName>
                                        </p:attrNameLst>
                                      </p:cBhvr>
                                      <p:to>
                                        <p:strVal val="visible"/>
                                      </p:to>
                                    </p:set>
                                    <p:anim calcmode="lin" valueType="num">
                                      <p:cBhvr additive="base">
                                        <p:cTn id="7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2">
                                            <p:txEl>
                                              <p:pRg st="3" end="3"/>
                                            </p:txEl>
                                          </p:spTgt>
                                        </p:tgtEl>
                                        <p:attrNameLst>
                                          <p:attrName>style.visibility</p:attrName>
                                        </p:attrNameLst>
                                      </p:cBhvr>
                                      <p:to>
                                        <p:strVal val="visible"/>
                                      </p:to>
                                    </p:set>
                                    <p:anim calcmode="lin" valueType="num">
                                      <p:cBhvr additive="base">
                                        <p:cTn id="7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2">
                                            <p:txEl>
                                              <p:pRg st="4" end="4"/>
                                            </p:txEl>
                                          </p:spTgt>
                                        </p:tgtEl>
                                        <p:attrNameLst>
                                          <p:attrName>style.visibility</p:attrName>
                                        </p:attrNameLst>
                                      </p:cBhvr>
                                      <p:to>
                                        <p:strVal val="visible"/>
                                      </p:to>
                                    </p:set>
                                    <p:anim calcmode="lin" valueType="num">
                                      <p:cBhvr additive="base">
                                        <p:cTn id="79"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2">
                                            <p:txEl>
                                              <p:pRg st="5" end="5"/>
                                            </p:txEl>
                                          </p:spTgt>
                                        </p:tgtEl>
                                        <p:attrNameLst>
                                          <p:attrName>style.visibility</p:attrName>
                                        </p:attrNameLst>
                                      </p:cBhvr>
                                      <p:to>
                                        <p:strVal val="visible"/>
                                      </p:to>
                                    </p:set>
                                    <p:anim calcmode="lin" valueType="num">
                                      <p:cBhvr additive="base">
                                        <p:cTn id="83"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2">
                                            <p:txEl>
                                              <p:pRg st="7" end="7"/>
                                            </p:txEl>
                                          </p:spTgt>
                                        </p:tgtEl>
                                        <p:attrNameLst>
                                          <p:attrName>style.visibility</p:attrName>
                                        </p:attrNameLst>
                                      </p:cBhvr>
                                      <p:to>
                                        <p:strVal val="visible"/>
                                      </p:to>
                                    </p:set>
                                    <p:anim calcmode="lin" valueType="num">
                                      <p:cBhvr additive="base">
                                        <p:cTn id="87"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2">
                                            <p:txEl>
                                              <p:pRg st="7" end="7"/>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2">
                                            <p:txEl>
                                              <p:pRg st="8" end="8"/>
                                            </p:txEl>
                                          </p:spTgt>
                                        </p:tgtEl>
                                        <p:attrNameLst>
                                          <p:attrName>style.visibility</p:attrName>
                                        </p:attrNameLst>
                                      </p:cBhvr>
                                      <p:to>
                                        <p:strVal val="visible"/>
                                      </p:to>
                                    </p:set>
                                    <p:anim calcmode="lin" valueType="num">
                                      <p:cBhvr additive="base">
                                        <p:cTn id="91"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2">
                                            <p:txEl>
                                              <p:pRg st="8" end="8"/>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2">
                                            <p:txEl>
                                              <p:pRg st="9" end="9"/>
                                            </p:txEl>
                                          </p:spTgt>
                                        </p:tgtEl>
                                        <p:attrNameLst>
                                          <p:attrName>style.visibility</p:attrName>
                                        </p:attrNameLst>
                                      </p:cBhvr>
                                      <p:to>
                                        <p:strVal val="visible"/>
                                      </p:to>
                                    </p:set>
                                    <p:anim calcmode="lin" valueType="num">
                                      <p:cBhvr additive="base">
                                        <p:cTn id="95"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12">
                                            <p:txEl>
                                              <p:pRg st="9" end="9"/>
                                            </p:txEl>
                                          </p:spTgt>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2">
                                            <p:txEl>
                                              <p:pRg st="10" end="10"/>
                                            </p:txEl>
                                          </p:spTgt>
                                        </p:tgtEl>
                                        <p:attrNameLst>
                                          <p:attrName>style.visibility</p:attrName>
                                        </p:attrNameLst>
                                      </p:cBhvr>
                                      <p:to>
                                        <p:strVal val="visible"/>
                                      </p:to>
                                    </p:set>
                                    <p:anim calcmode="lin" valueType="num">
                                      <p:cBhvr additive="base">
                                        <p:cTn id="99" dur="5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12">
                                            <p:txEl>
                                              <p:pRg st="10" end="10"/>
                                            </p:txEl>
                                          </p:spTgt>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2">
                                            <p:txEl>
                                              <p:pRg st="11" end="11"/>
                                            </p:txEl>
                                          </p:spTgt>
                                        </p:tgtEl>
                                        <p:attrNameLst>
                                          <p:attrName>style.visibility</p:attrName>
                                        </p:attrNameLst>
                                      </p:cBhvr>
                                      <p:to>
                                        <p:strVal val="visible"/>
                                      </p:to>
                                    </p:set>
                                    <p:anim calcmode="lin" valueType="num">
                                      <p:cBhvr additive="base">
                                        <p:cTn id="103" dur="5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2">
                                            <p:txEl>
                                              <p:pRg st="11" end="11"/>
                                            </p:txEl>
                                          </p:spTgt>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2">
                                            <p:txEl>
                                              <p:pRg st="12" end="12"/>
                                            </p:txEl>
                                          </p:spTgt>
                                        </p:tgtEl>
                                        <p:attrNameLst>
                                          <p:attrName>style.visibility</p:attrName>
                                        </p:attrNameLst>
                                      </p:cBhvr>
                                      <p:to>
                                        <p:strVal val="visible"/>
                                      </p:to>
                                    </p:set>
                                    <p:anim calcmode="lin" valueType="num">
                                      <p:cBhvr additive="base">
                                        <p:cTn id="107" dur="500" fill="hold"/>
                                        <p:tgtEl>
                                          <p:spTgt spid="12">
                                            <p:txEl>
                                              <p:pRg st="12" end="12"/>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12">
                                            <p:txEl>
                                              <p:pRg st="12" end="12"/>
                                            </p:txEl>
                                          </p:spTgt>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2">
                                            <p:txEl>
                                              <p:pRg st="13" end="13"/>
                                            </p:txEl>
                                          </p:spTgt>
                                        </p:tgtEl>
                                        <p:attrNameLst>
                                          <p:attrName>style.visibility</p:attrName>
                                        </p:attrNameLst>
                                      </p:cBhvr>
                                      <p:to>
                                        <p:strVal val="visible"/>
                                      </p:to>
                                    </p:set>
                                    <p:anim calcmode="lin" valueType="num">
                                      <p:cBhvr additive="base">
                                        <p:cTn id="111" dur="500" fill="hold"/>
                                        <p:tgtEl>
                                          <p:spTgt spid="12">
                                            <p:txEl>
                                              <p:pRg st="13" end="13"/>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12">
                                            <p:txEl>
                                              <p:pRg st="13" end="13"/>
                                            </p:txEl>
                                          </p:spTgt>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12">
                                            <p:txEl>
                                              <p:pRg st="14" end="14"/>
                                            </p:txEl>
                                          </p:spTgt>
                                        </p:tgtEl>
                                        <p:attrNameLst>
                                          <p:attrName>style.visibility</p:attrName>
                                        </p:attrNameLst>
                                      </p:cBhvr>
                                      <p:to>
                                        <p:strVal val="visible"/>
                                      </p:to>
                                    </p:set>
                                    <p:anim calcmode="lin" valueType="num">
                                      <p:cBhvr additive="base">
                                        <p:cTn id="115" dur="500" fill="hold"/>
                                        <p:tgtEl>
                                          <p:spTgt spid="12">
                                            <p:txEl>
                                              <p:pRg st="14" end="14"/>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2">
                                            <p:txEl>
                                              <p:pRg st="14" end="14"/>
                                            </p:txEl>
                                          </p:spTgt>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2">
                                            <p:txEl>
                                              <p:pRg st="15" end="15"/>
                                            </p:txEl>
                                          </p:spTgt>
                                        </p:tgtEl>
                                        <p:attrNameLst>
                                          <p:attrName>style.visibility</p:attrName>
                                        </p:attrNameLst>
                                      </p:cBhvr>
                                      <p:to>
                                        <p:strVal val="visible"/>
                                      </p:to>
                                    </p:set>
                                    <p:anim calcmode="lin" valueType="num">
                                      <p:cBhvr additive="base">
                                        <p:cTn id="119" dur="500" fill="hold"/>
                                        <p:tgtEl>
                                          <p:spTgt spid="12">
                                            <p:txEl>
                                              <p:pRg st="15" end="15"/>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12">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School PowerPoint Presentation Template 24-25" id="{2F8BFE7F-F1AB-4B2E-B8BE-96547A3D67F4}" vid="{CF2DFD91-B591-440C-9AE1-E1383C504CA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E4B5109E943745B2E8DBB9ACD84EA2" ma:contentTypeVersion="18" ma:contentTypeDescription="Create a new document." ma:contentTypeScope="" ma:versionID="e7477e6de1ee6330ce20068abd60f23a">
  <xsd:schema xmlns:xsd="http://www.w3.org/2001/XMLSchema" xmlns:xs="http://www.w3.org/2001/XMLSchema" xmlns:p="http://schemas.microsoft.com/office/2006/metadata/properties" xmlns:ns2="35f70610-2a91-4294-9de5-58f0edf80db7" xmlns:ns3="fe1c761a-e36e-4d87-937d-121e31091697" targetNamespace="http://schemas.microsoft.com/office/2006/metadata/properties" ma:root="true" ma:fieldsID="da98b64468f0e2e8fee2f98a77890890" ns2:_="" ns3:_="">
    <xsd:import namespace="35f70610-2a91-4294-9de5-58f0edf80db7"/>
    <xsd:import namespace="fe1c761a-e36e-4d87-937d-121e310916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70610-2a91-4294-9de5-58f0edf80db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27c3ff8-d710-4dbf-8cb8-eb2dd5f02539}" ma:internalName="TaxCatchAll" ma:showField="CatchAllData" ma:web="35f70610-2a91-4294-9de5-58f0edf80d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e1c761a-e36e-4d87-937d-121e310916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d01cdb-71a4-421f-907f-39d932093c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5f70610-2a91-4294-9de5-58f0edf80db7" xsi:nil="true"/>
    <lcf76f155ced4ddcb4097134ff3c332f xmlns="fe1c761a-e36e-4d87-937d-121e31091697">
      <Terms xmlns="http://schemas.microsoft.com/office/infopath/2007/PartnerControls"/>
    </lcf76f155ced4ddcb4097134ff3c332f>
    <SharedWithUsers xmlns="35f70610-2a91-4294-9de5-58f0edf80db7">
      <UserInfo>
        <DisplayName>C Johnson</DisplayName>
        <AccountId>39</AccountId>
        <AccountType/>
      </UserInfo>
    </SharedWithUsers>
  </documentManagement>
</p:properties>
</file>

<file path=customXml/itemProps1.xml><?xml version="1.0" encoding="utf-8"?>
<ds:datastoreItem xmlns:ds="http://schemas.openxmlformats.org/officeDocument/2006/customXml" ds:itemID="{DD51FADE-2A67-4D43-AF34-316C435C4C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f70610-2a91-4294-9de5-58f0edf80db7"/>
    <ds:schemaRef ds:uri="fe1c761a-e36e-4d87-937d-121e310916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4AB747-A369-4059-8E8E-9106F0B32495}">
  <ds:schemaRefs>
    <ds:schemaRef ds:uri="http://schemas.microsoft.com/sharepoint/v3/contenttype/forms"/>
  </ds:schemaRefs>
</ds:datastoreItem>
</file>

<file path=customXml/itemProps3.xml><?xml version="1.0" encoding="utf-8"?>
<ds:datastoreItem xmlns:ds="http://schemas.openxmlformats.org/officeDocument/2006/customXml" ds:itemID="{A867EAA9-11F0-4A37-81DF-29B75B9629F1}">
  <ds:schemaRefs>
    <ds:schemaRef ds:uri="http://schemas.microsoft.com/office/2006/metadata/properties"/>
    <ds:schemaRef ds:uri="http://schemas.microsoft.com/office/infopath/2007/PartnerControls"/>
    <ds:schemaRef ds:uri="35f70610-2a91-4294-9de5-58f0edf80db7"/>
    <ds:schemaRef ds:uri="fe1c761a-e36e-4d87-937d-121e31091697"/>
  </ds:schemaRefs>
</ds:datastoreItem>
</file>

<file path=docProps/app.xml><?xml version="1.0" encoding="utf-8"?>
<Properties xmlns="http://schemas.openxmlformats.org/officeDocument/2006/extended-properties" xmlns:vt="http://schemas.openxmlformats.org/officeDocument/2006/docPropsVTypes">
  <Template>Main School PowerPoint Presentation Template 24-25</Template>
  <TotalTime>46</TotalTime>
  <Words>1656</Words>
  <Application>Microsoft Office PowerPoint</Application>
  <PresentationFormat>Custom</PresentationFormat>
  <Paragraphs>170</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 Bold</vt:lpstr>
      <vt:lpstr>Telegraf Bold</vt:lpstr>
      <vt:lpstr>Lato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 Hanley</dc:creator>
  <cp:lastModifiedBy>K Hanley</cp:lastModifiedBy>
  <cp:revision>1</cp:revision>
  <dcterms:created xsi:type="dcterms:W3CDTF">2025-01-07T12:16:18Z</dcterms:created>
  <dcterms:modified xsi:type="dcterms:W3CDTF">2025-01-07T13:03:12Z</dcterms:modified>
  <dc:identifier>DAGKWDgAYwc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0x0101007FED76B01EF09B49822AD5B4CB31B885</vt:lpwstr>
  </property>
</Properties>
</file>